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5"/>
  </p:notesMasterIdLst>
  <p:handoutMasterIdLst>
    <p:handoutMasterId r:id="rId46"/>
  </p:handoutMasterIdLst>
  <p:sldIdLst>
    <p:sldId id="349" r:id="rId3"/>
    <p:sldId id="293" r:id="rId4"/>
    <p:sldId id="346" r:id="rId5"/>
    <p:sldId id="279" r:id="rId6"/>
    <p:sldId id="350" r:id="rId7"/>
    <p:sldId id="285" r:id="rId8"/>
    <p:sldId id="413" r:id="rId9"/>
    <p:sldId id="415" r:id="rId10"/>
    <p:sldId id="355" r:id="rId11"/>
    <p:sldId id="417" r:id="rId12"/>
    <p:sldId id="416" r:id="rId13"/>
    <p:sldId id="351" r:id="rId14"/>
    <p:sldId id="418" r:id="rId15"/>
    <p:sldId id="359" r:id="rId16"/>
    <p:sldId id="419" r:id="rId17"/>
    <p:sldId id="421" r:id="rId18"/>
    <p:sldId id="422" r:id="rId19"/>
    <p:sldId id="424" r:id="rId20"/>
    <p:sldId id="426" r:id="rId21"/>
    <p:sldId id="428" r:id="rId22"/>
    <p:sldId id="352" r:id="rId23"/>
    <p:sldId id="369" r:id="rId24"/>
    <p:sldId id="430" r:id="rId25"/>
    <p:sldId id="431" r:id="rId26"/>
    <p:sldId id="433" r:id="rId27"/>
    <p:sldId id="434" r:id="rId28"/>
    <p:sldId id="435" r:id="rId29"/>
    <p:sldId id="437" r:id="rId30"/>
    <p:sldId id="438" r:id="rId31"/>
    <p:sldId id="439" r:id="rId32"/>
    <p:sldId id="440" r:id="rId33"/>
    <p:sldId id="442" r:id="rId34"/>
    <p:sldId id="441" r:id="rId35"/>
    <p:sldId id="443" r:id="rId36"/>
    <p:sldId id="444" r:id="rId37"/>
    <p:sldId id="445" r:id="rId38"/>
    <p:sldId id="446" r:id="rId39"/>
    <p:sldId id="447" r:id="rId40"/>
    <p:sldId id="448" r:id="rId41"/>
    <p:sldId id="449" r:id="rId42"/>
    <p:sldId id="450" r:id="rId43"/>
    <p:sldId id="353" r:id="rId44"/>
  </p:sldIdLst>
  <p:sldSz cx="12192000" cy="6858000"/>
  <p:notesSz cx="6858000" cy="9144000"/>
  <p:custDataLst>
    <p:tags r:id="rId50"/>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2" userDrawn="1">
          <p15:clr>
            <a:srgbClr val="A4A3A4"/>
          </p15:clr>
        </p15:guide>
        <p15:guide id="2" pos="38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96D3"/>
    <a:srgbClr val="269FD3"/>
    <a:srgbClr val="0C86B6"/>
    <a:srgbClr val="FFCCCC"/>
    <a:srgbClr val="FF9900"/>
    <a:srgbClr val="6666FF"/>
    <a:srgbClr val="9900FF"/>
    <a:srgbClr val="9933FF"/>
    <a:srgbClr val="366092"/>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6" d="100"/>
          <a:sy n="76" d="100"/>
        </p:scale>
        <p:origin x="72" y="173"/>
      </p:cViewPr>
      <p:guideLst>
        <p:guide orient="horz" pos="2222"/>
        <p:guide pos="38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tags" Target="tags/tag4.xml"/><Relationship Id="rId5" Type="http://schemas.openxmlformats.org/officeDocument/2006/relationships/slide" Target="slides/slide3.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notesMaster" Target="notesMasters/notesMaster1.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60D03E-A00B-4148-B7C4-0A80716CBB9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366F0-F63C-4B25-9331-7DFBF70FDBC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53279-6BF8-46AE-A013-2EBBD1BE22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486A-523A-4169-A026-E9B7C8D197E8}"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66040" y="205105"/>
            <a:ext cx="793750" cy="39878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920115" y="210185"/>
            <a:ext cx="125603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基本概况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317115" y="210185"/>
            <a:ext cx="129413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基本理论</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298171" y="734671"/>
            <a:ext cx="198783" cy="152400"/>
          </a:xfrm>
          <a:prstGeom prst="triangle">
            <a:avLst>
              <a:gd name="adj" fmla="val 477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3696970" y="203835"/>
            <a:ext cx="779780" cy="421005"/>
          </a:xfrm>
          <a:prstGeom prst="rect">
            <a:avLst/>
          </a:prstGeom>
          <a:noFill/>
        </p:spPr>
        <p:txBody>
          <a:bodyPr wrap="square" rtlCol="0">
            <a:noAutofit/>
          </a:bodyPr>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rPr>
              <a:t>实践</a:t>
            </a:r>
            <a:endParaRPr lang="zh-CN" altLang="en-US" sz="20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75C33EB-063F-4D63-A402-718A06057984}" type="datetime1">
              <a:rPr lang="zh-CN" altLang="en-US" smtClean="0"/>
            </a:fld>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E9351E7-F75D-4AA5-BB71-0C3D52630BA0}"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7A49EF3-9478-4275-BBE1-2BE3635C734D}" type="datetime1">
              <a:rPr lang="zh-CN" altLang="en-US" smtClean="0"/>
            </a:fld>
            <a:endParaRPr lang="zh-CN" altLang="en-US"/>
          </a:p>
        </p:txBody>
      </p:sp>
      <p:sp>
        <p:nvSpPr>
          <p:cNvPr id="3"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2CCF5A7F-EC20-4BA8-A62C-D8F3AF147111}"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7AE14199-62FE-47FF-8A15-AC42A1175E45}"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19E6D73B-9BF6-4BD2-9345-3D928FF04AC9}"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BFE8987-91E6-4C67-A68C-FC6E7982C752}"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A083314-406F-4B24-930B-8A8F20E77E8D}"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58E764CF-1DB2-4D4E-8540-3E4B36719D71}"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DAE47F3B-30DA-4B9B-8D18-BD6E1D86FFEA}"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3F20A5A-CCD8-409A-AB4C-A478FD21F718}"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EB97A5CC-AECD-4233-988E-9C9299CE12E0}"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66040" y="205105"/>
            <a:ext cx="79375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920115" y="210185"/>
            <a:ext cx="1256030" cy="39878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基本概况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317115" y="210185"/>
            <a:ext cx="129413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基本理论</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1460221" y="734671"/>
            <a:ext cx="198783" cy="152400"/>
          </a:xfrm>
          <a:prstGeom prst="triangle">
            <a:avLst>
              <a:gd name="adj" fmla="val 477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3696970" y="203835"/>
            <a:ext cx="779780" cy="421005"/>
          </a:xfrm>
          <a:prstGeom prst="rect">
            <a:avLst/>
          </a:prstGeom>
          <a:noFill/>
        </p:spPr>
        <p:txBody>
          <a:bodyPr wrap="square" rtlCol="0">
            <a:noAutofit/>
          </a:bodyPr>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rPr>
              <a:t>实践</a:t>
            </a:r>
            <a:endParaRPr lang="zh-CN" altLang="en-US" sz="20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66040" y="205105"/>
            <a:ext cx="79375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920115" y="210185"/>
            <a:ext cx="125603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基本概况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317115" y="210185"/>
            <a:ext cx="1294130" cy="398780"/>
          </a:xfrm>
          <a:prstGeom prst="rect">
            <a:avLst/>
          </a:prstGeom>
          <a:noFill/>
        </p:spPr>
        <p:txBody>
          <a:bodyPr wrap="square" rtlCol="0">
            <a:spAutoFit/>
          </a:bodyPr>
          <a:lstStyle/>
          <a:p>
            <a:pPr algn="l">
              <a:buClrTx/>
              <a:buSzTx/>
            </a:pPr>
            <a:r>
              <a:rPr lang="zh-CN" altLang="en-US" sz="2000" b="1" kern="1200" dirty="0">
                <a:solidFill>
                  <a:schemeClr val="accent3"/>
                </a:solidFill>
                <a:latin typeface="楷体" panose="02010609060101010101" pitchFamily="49" charset="-122"/>
                <a:ea typeface="楷体" panose="02010609060101010101" pitchFamily="49" charset="-122"/>
                <a:cs typeface="+mn-cs"/>
              </a:rPr>
              <a:t>基本理论</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2850871" y="734671"/>
            <a:ext cx="198783" cy="152400"/>
          </a:xfrm>
          <a:prstGeom prst="triangle">
            <a:avLst>
              <a:gd name="adj" fmla="val 477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3696970" y="203835"/>
            <a:ext cx="779780" cy="421005"/>
          </a:xfrm>
          <a:prstGeom prst="rect">
            <a:avLst/>
          </a:prstGeom>
          <a:noFill/>
        </p:spPr>
        <p:txBody>
          <a:bodyPr wrap="square" rtlCol="0">
            <a:noAutofit/>
          </a:bodyPr>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rPr>
              <a:t>实践</a:t>
            </a:r>
            <a:endParaRPr lang="zh-CN" altLang="en-US" sz="20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66040" y="205105"/>
            <a:ext cx="79375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920115" y="210185"/>
            <a:ext cx="125603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基本概况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317115" y="210185"/>
            <a:ext cx="1294130" cy="398780"/>
          </a:xfrm>
          <a:prstGeom prst="rect">
            <a:avLst/>
          </a:prstGeom>
          <a:noFill/>
        </p:spPr>
        <p:txBody>
          <a:bodyPr wrap="square" rtlCol="0">
            <a:spAutoFit/>
          </a:bodyPr>
          <a:lstStyle/>
          <a:p>
            <a:pPr algn="l">
              <a:buClrTx/>
              <a:buSzTx/>
            </a:pP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基本理论</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3984346" y="734671"/>
            <a:ext cx="198783" cy="152400"/>
          </a:xfrm>
          <a:prstGeom prst="triangle">
            <a:avLst>
              <a:gd name="adj" fmla="val 477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3696970" y="203835"/>
            <a:ext cx="779780" cy="398780"/>
          </a:xfrm>
          <a:prstGeom prst="rect">
            <a:avLst/>
          </a:prstGeom>
          <a:noFill/>
        </p:spPr>
        <p:txBody>
          <a:bodyPr wrap="square" rtlCol="0">
            <a:spAutoFit/>
          </a:bodyPr>
          <a:lstStyle/>
          <a:p>
            <a:pPr lvl="0" algn="l">
              <a:buClrTx/>
              <a:buSzTx/>
            </a:pPr>
            <a:r>
              <a:rPr lang="zh-CN" altLang="en-US" sz="2000" b="1" dirty="0">
                <a:solidFill>
                  <a:schemeClr val="accent3"/>
                </a:solidFill>
                <a:latin typeface="楷体" panose="02010609060101010101" pitchFamily="49" charset="-122"/>
                <a:ea typeface="楷体" panose="02010609060101010101" pitchFamily="49" charset="-122"/>
                <a:sym typeface="+mn-ea"/>
              </a:rPr>
              <a:t>实践</a:t>
            </a:r>
            <a:endParaRPr lang="zh-CN" altLang="en-US" sz="2000" b="1" dirty="0">
              <a:solidFill>
                <a:schemeClr val="accent3"/>
              </a:solidFill>
              <a:latin typeface="楷体" panose="02010609060101010101" pitchFamily="49" charset="-122"/>
              <a:ea typeface="楷体" panose="02010609060101010101" pitchFamily="49" charset="-122"/>
              <a:sym typeface="+mn-ea"/>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 name="矩形 9"/>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nvSpPr>
        <p:spPr bwMode="auto">
          <a:xfrm flipV="1">
            <a:off x="1312827"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6" name="TextBox 15"/>
          <p:cNvSpPr txBox="1"/>
          <p:nvPr userDrawn="1"/>
        </p:nvSpPr>
        <p:spPr>
          <a:xfrm>
            <a:off x="123190" y="214630"/>
            <a:ext cx="80391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7" name="TextBox 17"/>
          <p:cNvSpPr txBox="1"/>
          <p:nvPr userDrawn="1"/>
        </p:nvSpPr>
        <p:spPr>
          <a:xfrm>
            <a:off x="835660" y="210185"/>
            <a:ext cx="1276985" cy="398780"/>
          </a:xfrm>
          <a:prstGeom prst="rect">
            <a:avLst/>
          </a:prstGeom>
          <a:noFill/>
        </p:spPr>
        <p:txBody>
          <a:bodyPr wrap="square" rtlCol="0">
            <a:spAutoFit/>
          </a:bodyPr>
          <a:lstStyle/>
          <a:p>
            <a:pPr algn="l">
              <a:buClrTx/>
              <a:buSzTx/>
            </a:pPr>
            <a:r>
              <a:rPr lang="zh-CN" altLang="en-US" sz="2000" b="1" kern="1200" dirty="0">
                <a:solidFill>
                  <a:schemeClr val="accent3"/>
                </a:solidFill>
                <a:latin typeface="楷体" panose="02010609060101010101" pitchFamily="49" charset="-122"/>
                <a:ea typeface="楷体" panose="02010609060101010101" pitchFamily="49" charset="-122"/>
                <a:cs typeface="+mn-cs"/>
              </a:rPr>
              <a:t>基本原理</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1" name="TextBox 18"/>
          <p:cNvSpPr txBox="1"/>
          <p:nvPr userDrawn="1"/>
        </p:nvSpPr>
        <p:spPr>
          <a:xfrm>
            <a:off x="2040890" y="210185"/>
            <a:ext cx="2028190" cy="398780"/>
          </a:xfrm>
          <a:prstGeom prst="rect">
            <a:avLst/>
          </a:prstGeom>
          <a:noFill/>
        </p:spPr>
        <p:txBody>
          <a:bodyPr wrap="square" rtlCol="0">
            <a:spAutoFit/>
          </a:bodyPr>
          <a:lstStyle/>
          <a:p>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分类树与回归树</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2" name="TextBox 19"/>
          <p:cNvSpPr txBox="1"/>
          <p:nvPr userDrawn="1"/>
        </p:nvSpPr>
        <p:spPr>
          <a:xfrm>
            <a:off x="4020820" y="214630"/>
            <a:ext cx="1266190" cy="398780"/>
          </a:xfrm>
          <a:prstGeom prst="rect">
            <a:avLst/>
          </a:prstGeom>
          <a:noFill/>
        </p:spPr>
        <p:txBody>
          <a:bodyPr wrap="square" rtlCol="0">
            <a:spAutoFit/>
          </a:bodyPr>
          <a:lstStyle/>
          <a:p>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分支条件</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3" name="TextBox 19"/>
          <p:cNvSpPr txBox="1"/>
          <p:nvPr userDrawn="1"/>
        </p:nvSpPr>
        <p:spPr>
          <a:xfrm>
            <a:off x="5235575" y="213995"/>
            <a:ext cx="1015365" cy="388620"/>
          </a:xfrm>
          <a:prstGeom prst="rect">
            <a:avLst/>
          </a:prstGeom>
          <a:noFill/>
        </p:spPr>
        <p:txBody>
          <a:bodyPr wrap="square" rtlCol="0">
            <a:noAutofit/>
          </a:bodyPr>
          <a:lstStyle/>
          <a:p>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剪枝</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5925185" y="214630"/>
            <a:ext cx="4389755" cy="456565"/>
          </a:xfrm>
          <a:prstGeom prst="rect">
            <a:avLst/>
          </a:prstGeom>
          <a:noFill/>
        </p:spPr>
        <p:txBody>
          <a:bodyPr wrap="square" rtlCol="0">
            <a:noAutofit/>
          </a:bodyPr>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实践</a:t>
            </a:r>
            <a:endParaRPr lang="zh-CN" altLang="en-US" sz="20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66040" y="205105"/>
            <a:ext cx="793750" cy="398780"/>
          </a:xfrm>
          <a:prstGeom prst="rect">
            <a:avLst/>
          </a:prstGeom>
          <a:noFill/>
        </p:spPr>
        <p:txBody>
          <a:bodyPr wrap="square" rtlCol="0">
            <a:spAutoFit/>
          </a:bodyPr>
          <a:lstStyle/>
          <a:p>
            <a:pPr algn="l">
              <a:buClrTx/>
              <a:buSzTx/>
            </a:pP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58190" y="210185"/>
            <a:ext cx="125603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基本原理</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1954530" y="220980"/>
            <a:ext cx="2014855" cy="39878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分类树与回归树</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928745" y="214630"/>
            <a:ext cx="120396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分支条件</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2868651" y="734671"/>
            <a:ext cx="198783" cy="152400"/>
          </a:xfrm>
          <a:prstGeom prst="triangle">
            <a:avLst>
              <a:gd name="adj" fmla="val 477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124450" y="203835"/>
            <a:ext cx="706755"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剪枝</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5821045" y="203835"/>
            <a:ext cx="779780" cy="421005"/>
          </a:xfrm>
          <a:prstGeom prst="rect">
            <a:avLst/>
          </a:prstGeom>
          <a:noFill/>
        </p:spPr>
        <p:txBody>
          <a:bodyPr wrap="square" rtlCol="0">
            <a:noAutofit/>
          </a:bodyPr>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rPr>
              <a:t>实践</a:t>
            </a:r>
            <a:endParaRPr lang="zh-CN" altLang="en-US" sz="20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66040" y="205105"/>
            <a:ext cx="793750" cy="398780"/>
          </a:xfrm>
          <a:prstGeom prst="rect">
            <a:avLst/>
          </a:prstGeom>
          <a:noFill/>
        </p:spPr>
        <p:txBody>
          <a:bodyPr wrap="square" rtlCol="0">
            <a:spAutoFit/>
          </a:bodyPr>
          <a:lstStyle/>
          <a:p>
            <a:pPr algn="l">
              <a:buClrTx/>
              <a:buSzTx/>
            </a:pP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58190" y="210185"/>
            <a:ext cx="125603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基本原理</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1954530" y="220980"/>
            <a:ext cx="2014855" cy="398780"/>
          </a:xfrm>
          <a:prstGeom prst="rect">
            <a:avLst/>
          </a:prstGeom>
          <a:noFill/>
        </p:spPr>
        <p:txBody>
          <a:bodyPr wrap="square" rtlCol="0">
            <a:spAutoFit/>
          </a:bodyPr>
          <a:lstStyle/>
          <a:p>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分类树与回归树</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928745" y="214630"/>
            <a:ext cx="1203960" cy="398780"/>
          </a:xfrm>
          <a:prstGeom prst="rect">
            <a:avLst/>
          </a:prstGeom>
          <a:noFill/>
        </p:spPr>
        <p:txBody>
          <a:bodyPr wrap="square" rtlCol="0">
            <a:spAutoFit/>
          </a:bodyPr>
          <a:lstStyle/>
          <a:p>
            <a:pPr algn="l">
              <a:buClrTx/>
              <a:buSzTx/>
            </a:pPr>
            <a:r>
              <a:rPr lang="zh-CN" altLang="en-US" sz="2000" b="1" kern="1200" dirty="0">
                <a:solidFill>
                  <a:schemeClr val="accent3"/>
                </a:solidFill>
                <a:latin typeface="楷体" panose="02010609060101010101" pitchFamily="49" charset="-122"/>
                <a:ea typeface="楷体" panose="02010609060101010101" pitchFamily="49" charset="-122"/>
                <a:cs typeface="+mn-cs"/>
              </a:rPr>
              <a:t>分支条件</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4453611" y="734671"/>
            <a:ext cx="198783" cy="152400"/>
          </a:xfrm>
          <a:prstGeom prst="triangle">
            <a:avLst>
              <a:gd name="adj" fmla="val 477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124450" y="203835"/>
            <a:ext cx="706755"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剪枝</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5821045" y="203835"/>
            <a:ext cx="779780" cy="421005"/>
          </a:xfrm>
          <a:prstGeom prst="rect">
            <a:avLst/>
          </a:prstGeom>
          <a:noFill/>
        </p:spPr>
        <p:txBody>
          <a:bodyPr wrap="square" rtlCol="0">
            <a:noAutofit/>
          </a:bodyPr>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rPr>
              <a:t>实践</a:t>
            </a:r>
            <a:endParaRPr lang="zh-CN" altLang="en-US" sz="20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66040" y="205105"/>
            <a:ext cx="793750" cy="398780"/>
          </a:xfrm>
          <a:prstGeom prst="rect">
            <a:avLst/>
          </a:prstGeom>
          <a:noFill/>
        </p:spPr>
        <p:txBody>
          <a:bodyPr wrap="square" rtlCol="0">
            <a:spAutoFit/>
          </a:bodyPr>
          <a:lstStyle/>
          <a:p>
            <a:pPr algn="l">
              <a:buClrTx/>
              <a:buSzTx/>
            </a:pP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58190" y="210185"/>
            <a:ext cx="125603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基本原理</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1954530" y="220980"/>
            <a:ext cx="2014855" cy="398780"/>
          </a:xfrm>
          <a:prstGeom prst="rect">
            <a:avLst/>
          </a:prstGeom>
          <a:noFill/>
        </p:spPr>
        <p:txBody>
          <a:bodyPr wrap="square" rtlCol="0">
            <a:spAutoFit/>
          </a:bodyPr>
          <a:lstStyle/>
          <a:p>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分类树与回归树</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928745" y="214630"/>
            <a:ext cx="1203960" cy="398780"/>
          </a:xfrm>
          <a:prstGeom prst="rect">
            <a:avLst/>
          </a:prstGeom>
          <a:noFill/>
        </p:spPr>
        <p:txBody>
          <a:bodyPr wrap="square" rtlCol="0">
            <a:spAutoFit/>
          </a:bodyPr>
          <a:lstStyle/>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分支条件</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5368011" y="734671"/>
            <a:ext cx="198783" cy="152400"/>
          </a:xfrm>
          <a:prstGeom prst="triangle">
            <a:avLst>
              <a:gd name="adj" fmla="val 477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124450" y="203835"/>
            <a:ext cx="706755" cy="398780"/>
          </a:xfrm>
          <a:prstGeom prst="rect">
            <a:avLst/>
          </a:prstGeom>
          <a:noFill/>
        </p:spPr>
        <p:txBody>
          <a:bodyPr wrap="square" rtlCol="0">
            <a:spAutoFit/>
          </a:bodyPr>
          <a:lstStyle/>
          <a:p>
            <a:pPr algn="l">
              <a:buClrTx/>
              <a:buSzTx/>
            </a:pPr>
            <a:r>
              <a:rPr lang="zh-CN" altLang="en-US" sz="2000" b="1" kern="1200" dirty="0">
                <a:solidFill>
                  <a:schemeClr val="accent3"/>
                </a:solidFill>
                <a:latin typeface="楷体" panose="02010609060101010101" pitchFamily="49" charset="-122"/>
                <a:ea typeface="楷体" panose="02010609060101010101" pitchFamily="49" charset="-122"/>
                <a:cs typeface="+mn-cs"/>
              </a:rPr>
              <a:t>剪枝</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5821045" y="203835"/>
            <a:ext cx="779780" cy="421005"/>
          </a:xfrm>
          <a:prstGeom prst="rect">
            <a:avLst/>
          </a:prstGeom>
          <a:noFill/>
        </p:spPr>
        <p:txBody>
          <a:bodyPr wrap="square" rtlCol="0">
            <a:noAutofit/>
          </a:bodyPr>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rPr>
              <a:t>实践</a:t>
            </a:r>
            <a:endParaRPr lang="zh-CN" altLang="en-US" sz="20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66040" y="205105"/>
            <a:ext cx="793750" cy="398780"/>
          </a:xfrm>
          <a:prstGeom prst="rect">
            <a:avLst/>
          </a:prstGeom>
          <a:noFill/>
        </p:spPr>
        <p:txBody>
          <a:bodyPr wrap="square" rtlCol="0">
            <a:spAutoFit/>
          </a:bodyPr>
          <a:lstStyle/>
          <a:p>
            <a:pPr algn="l">
              <a:buClrTx/>
              <a:buSzTx/>
            </a:pP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58190" y="210185"/>
            <a:ext cx="125603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基本原理</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1954530" y="220980"/>
            <a:ext cx="2014855" cy="398780"/>
          </a:xfrm>
          <a:prstGeom prst="rect">
            <a:avLst/>
          </a:prstGeom>
          <a:noFill/>
        </p:spPr>
        <p:txBody>
          <a:bodyPr wrap="square" rtlCol="0">
            <a:spAutoFit/>
          </a:bodyPr>
          <a:lstStyle/>
          <a:p>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分类树与回归树</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928745" y="214630"/>
            <a:ext cx="1203960" cy="398780"/>
          </a:xfrm>
          <a:prstGeom prst="rect">
            <a:avLst/>
          </a:prstGeom>
          <a:noFill/>
        </p:spPr>
        <p:txBody>
          <a:bodyPr wrap="square" rtlCol="0">
            <a:spAutoFit/>
          </a:bodyPr>
          <a:lstStyle/>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分支条件</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6099531" y="734671"/>
            <a:ext cx="198783" cy="152400"/>
          </a:xfrm>
          <a:prstGeom prst="triangle">
            <a:avLst>
              <a:gd name="adj" fmla="val 477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124450" y="203835"/>
            <a:ext cx="706755" cy="398780"/>
          </a:xfrm>
          <a:prstGeom prst="rect">
            <a:avLst/>
          </a:prstGeom>
          <a:noFill/>
        </p:spPr>
        <p:txBody>
          <a:bodyPr wrap="square" rtlCol="0">
            <a:spAutoFit/>
          </a:bodyPr>
          <a:lstStyle/>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剪枝</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5821045" y="203835"/>
            <a:ext cx="779780" cy="421005"/>
          </a:xfrm>
          <a:prstGeom prst="rect">
            <a:avLst/>
          </a:prstGeom>
          <a:noFill/>
        </p:spPr>
        <p:txBody>
          <a:bodyPr wrap="square" rtlCol="0">
            <a:noAutofit/>
          </a:bodyPr>
          <a:p>
            <a:pPr algn="l">
              <a:buClrTx/>
              <a:buSzTx/>
            </a:pPr>
            <a:r>
              <a:rPr lang="zh-CN" altLang="en-US" sz="2000" b="1" dirty="0">
                <a:solidFill>
                  <a:schemeClr val="accent3"/>
                </a:solidFill>
                <a:latin typeface="楷体" panose="02010609060101010101" pitchFamily="49" charset="-122"/>
                <a:ea typeface="楷体" panose="02010609060101010101" pitchFamily="49" charset="-122"/>
              </a:rPr>
              <a:t>实践</a:t>
            </a:r>
            <a:endParaRPr lang="zh-CN" altLang="en-US" sz="20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1.jpe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themeOverride" Target="../theme/themeOverride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0.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1.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hemeOverride" Target="../theme/themeOverride13.xml"/><Relationship Id="rId2" Type="http://schemas.openxmlformats.org/officeDocument/2006/relationships/image" Target="../media/image13.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hemeOverride" Target="../theme/themeOverride14.xml"/><Relationship Id="rId2" Type="http://schemas.openxmlformats.org/officeDocument/2006/relationships/image" Target="../media/image15.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hemeOverride" Target="../theme/themeOverride15.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hemeOverride" Target="../theme/themeOverride16.xml"/><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hemeOverride" Target="../theme/themeOverride17.xml"/><Relationship Id="rId2" Type="http://schemas.openxmlformats.org/officeDocument/2006/relationships/image" Target="../media/image25.png"/><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hemeOverride" Target="../theme/themeOverride18.xml"/><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hemeOverride" Target="../theme/themeOverride19.xml"/><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hemeOverride" Target="../theme/themeOverride2.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hemeOverride" Target="../theme/themeOverride20.xml"/><Relationship Id="rId1"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23.xml"/><Relationship Id="rId1" Type="http://schemas.openxmlformats.org/officeDocument/2006/relationships/image" Target="../media/image3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24.xml"/><Relationship Id="rId2" Type="http://schemas.openxmlformats.org/officeDocument/2006/relationships/image" Target="../media/image36.png"/><Relationship Id="rId1"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25.xml"/><Relationship Id="rId1"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26.xml"/><Relationship Id="rId1"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27.xml"/><Relationship Id="rId1"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28.xml"/><Relationship Id="rId1"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29.xml"/><Relationship Id="rId1"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30.xml"/><Relationship Id="rId1" Type="http://schemas.openxmlformats.org/officeDocument/2006/relationships/image" Target="../media/image42.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31.xml"/><Relationship Id="rId2" Type="http://schemas.openxmlformats.org/officeDocument/2006/relationships/image" Target="../media/image44.png"/><Relationship Id="rId1"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32.xml"/><Relationship Id="rId1"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33.xml"/><Relationship Id="rId1"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37.xml"/><Relationship Id="rId1"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38.xml"/><Relationship Id="rId1"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39.xml"/><Relationship Id="rId1"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40.xml"/><Relationship Id="rId1" Type="http://schemas.openxmlformats.org/officeDocument/2006/relationships/image" Target="../media/image50.png"/></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hemeOverride" Target="../theme/themeOverride41.xml"/><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themeOverride" Target="../theme/themeOverride4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6.xml"/><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9.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15363" name="组合 4"/>
          <p:cNvGrpSpPr/>
          <p:nvPr/>
        </p:nvGrpSpPr>
        <p:grpSpPr bwMode="auto">
          <a:xfrm>
            <a:off x="0" y="333375"/>
            <a:ext cx="1489075" cy="419100"/>
            <a:chOff x="0" y="0"/>
            <a:chExt cx="1489439" cy="419100"/>
          </a:xfrm>
        </p:grpSpPr>
        <p:sp>
          <p:nvSpPr>
            <p:cNvPr id="15377"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8"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9"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15364" name="矩形 8"/>
          <p:cNvSpPr/>
          <p:nvPr/>
        </p:nvSpPr>
        <p:spPr bwMode="auto">
          <a:xfrm>
            <a:off x="4686300" y="2134394"/>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5" name="矩形 9"/>
          <p:cNvSpPr>
            <a:spLocks noChangeArrowheads="1"/>
          </p:cNvSpPr>
          <p:nvPr/>
        </p:nvSpPr>
        <p:spPr bwMode="auto">
          <a:xfrm>
            <a:off x="12020550" y="2143919"/>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6" name="等腰三角形 11"/>
          <p:cNvSpPr/>
          <p:nvPr/>
        </p:nvSpPr>
        <p:spPr bwMode="auto">
          <a:xfrm>
            <a:off x="5895975" y="2143919"/>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7"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8"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9"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5370" name="组合 23"/>
          <p:cNvGrpSpPr/>
          <p:nvPr/>
        </p:nvGrpSpPr>
        <p:grpSpPr bwMode="auto">
          <a:xfrm>
            <a:off x="5705475" y="2623344"/>
            <a:ext cx="885825" cy="887412"/>
            <a:chOff x="0" y="0"/>
            <a:chExt cx="1236662" cy="1236662"/>
          </a:xfrm>
        </p:grpSpPr>
        <p:pic>
          <p:nvPicPr>
            <p:cNvPr id="15375"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15373"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7"/>
          <p:cNvSpPr txBox="1">
            <a:spLocks noChangeArrowheads="1"/>
          </p:cNvSpPr>
          <p:nvPr/>
        </p:nvSpPr>
        <p:spPr bwMode="auto">
          <a:xfrm>
            <a:off x="6998085" y="2578533"/>
            <a:ext cx="4342633" cy="92202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5400" b="1" dirty="0">
                <a:solidFill>
                  <a:schemeClr val="bg1"/>
                </a:solidFill>
                <a:latin typeface="微软雅黑" panose="020B0503020204020204" pitchFamily="34" charset="-122"/>
                <a:ea typeface="微软雅黑" panose="020B0503020204020204" pitchFamily="34" charset="-122"/>
              </a:rPr>
              <a:t>随机森林</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24" name="TextBox 7"/>
          <p:cNvSpPr txBox="1">
            <a:spLocks noChangeArrowheads="1"/>
          </p:cNvSpPr>
          <p:nvPr/>
        </p:nvSpPr>
        <p:spPr bwMode="auto">
          <a:xfrm>
            <a:off x="8133347" y="3469197"/>
            <a:ext cx="2165685" cy="36830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1800" b="1" dirty="0">
                <a:solidFill>
                  <a:schemeClr val="bg1"/>
                </a:solidFill>
                <a:latin typeface="Arial" panose="020B0604020202020204" pitchFamily="34" charset="0"/>
                <a:ea typeface="宋体" panose="02010600030101010101" pitchFamily="2" charset="-122"/>
              </a:rPr>
              <a:t>random forest</a:t>
            </a:r>
            <a:endParaRPr lang="en-US" altLang="zh-CN" sz="1800" b="1" dirty="0">
              <a:solidFill>
                <a:schemeClr val="bg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250" fill="hold"/>
                                        <p:tgtEl>
                                          <p:spTgt spid="24"/>
                                        </p:tgtEl>
                                        <p:attrNameLst>
                                          <p:attrName>ppt_x</p:attrName>
                                        </p:attrNameLst>
                                      </p:cBhvr>
                                      <p:tavLst>
                                        <p:tav tm="0">
                                          <p:val>
                                            <p:strVal val="1+#ppt_w/2"/>
                                          </p:val>
                                        </p:tav>
                                        <p:tav tm="100000">
                                          <p:val>
                                            <p:strVal val="#ppt_x"/>
                                          </p:val>
                                        </p:tav>
                                      </p:tavLst>
                                    </p:anim>
                                    <p:anim calcmode="lin" valueType="num">
                                      <p:cBhvr additive="base">
                                        <p:cTn id="12" dur="2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文本框 3"/>
              <p:cNvSpPr txBox="1"/>
              <p:nvPr/>
            </p:nvSpPr>
            <p:spPr>
              <a:xfrm>
                <a:off x="802005" y="1284605"/>
                <a:ext cx="10599420" cy="5007610"/>
              </a:xfrm>
              <a:prstGeom prst="rect">
                <a:avLst/>
              </a:prstGeom>
              <a:noFill/>
            </p:spPr>
            <p:txBody>
              <a:bodyPr wrap="square" rtlCol="0">
                <a:noAutofit/>
              </a:bodyPr>
              <a:lstStyle/>
              <a:p>
                <a:pPr marL="342900" indent="-342900">
                  <a:buFont typeface="Wingdings" panose="05000000000000000000" charset="0"/>
                  <a:buChar char="Ø"/>
                </a:pPr>
                <a:r>
                  <a:rPr lang="zh-CN" altLang="en-US" sz="2400" dirty="0">
                    <a:latin typeface="楷体" panose="02010609060101010101" pitchFamily="49" charset="-122"/>
                    <a:ea typeface="楷体" panose="02010609060101010101" pitchFamily="49" charset="-122"/>
                  </a:rPr>
                  <a:t>优点：</a:t>
                </a:r>
                <a:endParaRPr lang="zh-CN" altLang="en-US"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lang="zh-CN" altLang="en-US" sz="2400" dirty="0">
                    <a:latin typeface="楷体" panose="02010609060101010101" pitchFamily="49" charset="-122"/>
                    <a:ea typeface="楷体" panose="02010609060101010101" pitchFamily="49" charset="-122"/>
                  </a:rPr>
                  <a:t>（1）与其他的集成学习如 Bagging 相比，由于每次只选取 k（k &lt; p）个预测，能够有效的降低树间的相关性，从而能最大程度的减少预测方差，提高预测的精度；</a:t>
                </a:r>
                <a:endParaRPr lang="zh-CN" altLang="en-US"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lang="zh-CN" altLang="en-US" sz="2400" dirty="0">
                    <a:latin typeface="楷体" panose="02010609060101010101" pitchFamily="49" charset="-122"/>
                    <a:ea typeface="楷体" panose="02010609060101010101" pitchFamily="49" charset="-122"/>
                  </a:rPr>
                  <a:t>（2）由于每次只用到 k 个自变量，因此能有效节省计算时间和计算机内存。</a:t>
                </a:r>
                <a:endParaRPr lang="zh-CN" altLang="en-US"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endParaRPr lang="zh-CN" altLang="en-US"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endParaRPr lang="zh-CN" altLang="en-US" sz="2400" dirty="0">
                  <a:latin typeface="楷体" panose="02010609060101010101" pitchFamily="49" charset="-122"/>
                  <a:ea typeface="楷体" panose="02010609060101010101" pitchFamily="49" charset="-122"/>
                </a:endParaRPr>
              </a:p>
              <a:p>
                <a:pPr marL="342900" indent="-342900">
                  <a:buFont typeface="Wingdings" panose="05000000000000000000" charset="0"/>
                  <a:buChar char="Ø"/>
                </a:pPr>
                <a:r>
                  <a:rPr lang="zh-CN" altLang="en-US" sz="2400" dirty="0">
                    <a:latin typeface="楷体" panose="02010609060101010101" pitchFamily="49" charset="-122"/>
                    <a:ea typeface="楷体" panose="02010609060101010101" pitchFamily="49" charset="-122"/>
                  </a:rPr>
                  <a:t>变量重要性评估：</a:t>
                </a:r>
                <a:endParaRPr lang="zh-CN" altLang="en-US"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lang="zh-CN" altLang="en-US" sz="2400" dirty="0">
                    <a:latin typeface="楷体" panose="02010609060101010101" pitchFamily="49" charset="-122"/>
                    <a:ea typeface="楷体" panose="02010609060101010101" pitchFamily="49" charset="-122"/>
                  </a:rPr>
                  <a:t>与所有集成学习方法一样，随机森林很难得到自变量（特征）与因变量间的一个直接的显式表达关系。因而，很难评估自变量的重要性。考虑到随机森林只用到了部分自变量，</a:t>
                </a:r>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Breiman 建议通过如下方式来度量某个特征 </a:t>
                </a:r>
                <a14:m>
                  <m:oMath xmlns:m="http://schemas.openxmlformats.org/officeDocument/2006/math">
                    <m:sSub>
                      <m:sSubPr>
                        <m:ctrlPr>
                          <a:rPr lang="en-US" altLang="zh-CN" sz="24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𝑗</m:t>
                        </m:r>
                      </m:sub>
                    </m:sSub>
                  </m:oMath>
                </a14:m>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的重要性：</a:t>
                </a:r>
                <a:endParaRPr lang="zh-CN" altLang="en-US"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endParaRPr lang="zh-CN" altLang="en-US" sz="2200" dirty="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4" name="文本框 3"/>
              <p:cNvSpPr txBox="1">
                <a:spLocks noRot="1" noChangeAspect="1" noMove="1" noResize="1" noEditPoints="1" noAdjustHandles="1" noChangeArrowheads="1" noChangeShapeType="1" noTextEdit="1"/>
              </p:cNvSpPr>
              <p:nvPr/>
            </p:nvSpPr>
            <p:spPr>
              <a:xfrm>
                <a:off x="802005" y="1284605"/>
                <a:ext cx="10599420" cy="5007610"/>
              </a:xfrm>
              <a:prstGeom prst="rect">
                <a:avLst/>
              </a:prstGeom>
              <a:blipFill rotWithShape="1">
                <a:blip r:embed="rId1"/>
                <a:stretch>
                  <a:fillRect/>
                </a:stretch>
              </a:blipFill>
            </p:spPr>
            <p:txBody>
              <a:bodyPr/>
              <a:lstStyle/>
              <a:p>
                <a:r>
                  <a:rPr lang="zh-CN" altLang="en-US">
                    <a:noFill/>
                  </a:rPr>
                  <a:t> </a:t>
                </a:r>
              </a:p>
            </p:txBody>
          </p:sp>
        </mc:Fallback>
      </mc:AlternateContent>
      <p:sp>
        <p:nvSpPr>
          <p:cNvPr id="7" name="文本框 6"/>
          <p:cNvSpPr txBox="1"/>
          <p:nvPr/>
        </p:nvSpPr>
        <p:spPr>
          <a:xfrm>
            <a:off x="4064000" y="834390"/>
            <a:ext cx="4064000" cy="583565"/>
          </a:xfrm>
          <a:prstGeom prst="rect">
            <a:avLst/>
          </a:prstGeom>
          <a:noFill/>
        </p:spPr>
        <p:txBody>
          <a:bodyPr wrap="square" rtlCol="0">
            <a:spAutoFit/>
          </a:bodyPr>
          <a:p>
            <a:pPr algn="ctr">
              <a:buClrTx/>
              <a:buSzTx/>
            </a:pPr>
            <a:r>
              <a:rPr lang="zh-CN" altLang="en-US" sz="3200" b="1" dirty="0">
                <a:solidFill>
                  <a:schemeClr val="accent3"/>
                </a:solidFill>
                <a:latin typeface="楷体" panose="02010609060101010101" pitchFamily="49" charset="-122"/>
                <a:ea typeface="楷体" panose="02010609060101010101" pitchFamily="49" charset="-122"/>
              </a:rPr>
              <a:t>随机森林</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文本框 3"/>
              <p:cNvSpPr txBox="1"/>
              <p:nvPr/>
            </p:nvSpPr>
            <p:spPr>
              <a:xfrm>
                <a:off x="802005" y="1484630"/>
                <a:ext cx="10599420" cy="4893310"/>
              </a:xfrm>
              <a:prstGeom prst="rect">
                <a:avLst/>
              </a:prstGeom>
              <a:noFill/>
            </p:spPr>
            <p:txBody>
              <a:bodyPr wrap="square" rtlCol="0">
                <a:noAutofit/>
              </a:bodyPr>
              <a:lstStyle/>
              <a:p>
                <a:pPr marL="0" indent="0">
                  <a:buFont typeface="Wingdings" panose="05000000000000000000" pitchFamily="2" charset="2"/>
                  <a:buNone/>
                </a:pPr>
                <a:r>
                  <a:rPr lang="zh-CN" altLang="en-US" sz="2400" dirty="0">
                    <a:latin typeface="楷体" panose="02010609060101010101" pitchFamily="49" charset="-122"/>
                    <a:ea typeface="楷体" panose="02010609060101010101" pitchFamily="49" charset="-122"/>
                    <a:sym typeface="+mn-ea"/>
                  </a:rPr>
                  <a:t>通过如下方式来度量某个特征 </a:t>
                </a:r>
                <a14:m>
                  <m:oMath xmlns:m="http://schemas.openxmlformats.org/officeDocument/2006/math">
                    <m:sSub>
                      <m:sSubPr>
                        <m:ctrlPr>
                          <a:rPr lang="en-US" altLang="zh-CN" sz="24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𝑗</m:t>
                        </m:r>
                      </m:sub>
                    </m:sSub>
                  </m:oMath>
                </a14:m>
                <a:r>
                  <a:rPr lang="en-US" altLang="zh-CN" sz="2400" dirty="0">
                    <a:latin typeface="楷体" panose="02010609060101010101" pitchFamily="49" charset="-122"/>
                    <a:ea typeface="楷体" panose="02010609060101010101" pitchFamily="49" charset="-122"/>
                    <a:sym typeface="+mn-ea"/>
                  </a:rPr>
                  <a:t> </a:t>
                </a:r>
                <a:r>
                  <a:rPr lang="zh-CN" altLang="en-US" sz="2400" dirty="0">
                    <a:latin typeface="楷体" panose="02010609060101010101" pitchFamily="49" charset="-122"/>
                    <a:ea typeface="楷体" panose="02010609060101010101" pitchFamily="49" charset="-122"/>
                    <a:sym typeface="+mn-ea"/>
                  </a:rPr>
                  <a:t>的重要性：</a:t>
                </a:r>
                <a:endParaRPr lang="zh-CN" altLang="en-US"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lang="zh-CN" altLang="en-US" sz="2400" dirty="0">
                    <a:latin typeface="楷体" panose="02010609060101010101" pitchFamily="49" charset="-122"/>
                    <a:ea typeface="楷体" panose="02010609060101010101" pitchFamily="49" charset="-122"/>
                  </a:rPr>
                  <a:t>（1）根据未被抽取样本计算随机森林中第 i 棵回归树的袋外误差 </a:t>
                </a:r>
                <a14:m>
                  <m:oMath xmlns:m="http://schemas.openxmlformats.org/officeDocument/2006/math">
                    <m:sSub>
                      <m:sSubPr>
                        <m:ctrlPr>
                          <a:rPr lang="en-US" altLang="zh-CN" sz="24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𝑒</m:t>
                        </m:r>
                      </m:e>
                      <m:sub>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𝑖</m:t>
                        </m:r>
                      </m:sub>
                    </m:sSub>
                  </m:oMath>
                </a14:m>
                <a:r>
                  <a:rPr lang="zh-CN" altLang="en-US" sz="2400" dirty="0">
                    <a:latin typeface="楷体" panose="02010609060101010101" pitchFamily="49" charset="-122"/>
                    <a:ea typeface="楷体" panose="02010609060101010101" pitchFamily="49" charset="-122"/>
                  </a:rPr>
                  <a:t> </a:t>
                </a:r>
                <a:endParaRPr lang="zh-CN" altLang="en-US"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lang="zh-CN" altLang="en-US" sz="2400" dirty="0">
                    <a:latin typeface="楷体" panose="02010609060101010101" pitchFamily="49" charset="-122"/>
                    <a:ea typeface="楷体" panose="02010609060101010101" pitchFamily="49" charset="-122"/>
                  </a:rPr>
                  <a:t>（2）随机打乱训练集在变量 </a:t>
                </a:r>
                <a14:m>
                  <m:oMath xmlns:m="http://schemas.openxmlformats.org/officeDocument/2006/math">
                    <m:sSub>
                      <m:sSubPr>
                        <m:ctrlPr>
                          <a:rPr lang="en-US" altLang="zh-CN" sz="24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𝑗</m:t>
                        </m:r>
                      </m:sub>
                    </m:sSub>
                  </m:oMath>
                </a14:m>
                <a:r>
                  <a:rPr lang="zh-CN" altLang="en-US" sz="2400" dirty="0">
                    <a:latin typeface="楷体" panose="02010609060101010101" pitchFamily="49" charset="-122"/>
                    <a:ea typeface="楷体" panose="02010609060101010101" pitchFamily="49" charset="-122"/>
                  </a:rPr>
                  <a:t> 所在列的取值顺序，并计算新的袋外误差</a:t>
                </a:r>
                <a14:m>
                  <m:oMath xmlns:m="http://schemas.openxmlformats.org/officeDocument/2006/math">
                    <m:sSubSup>
                      <m:sSubSupPr>
                        <m:ctrlPr>
                          <a:rPr lang="en-US" altLang="zh-CN" sz="2400" i="1" dirty="0">
                            <a:latin typeface="Cambria Math" panose="02040503050406030204" pitchFamily="18" charset="0"/>
                            <a:ea typeface="楷体" panose="02010609060101010101" pitchFamily="49" charset="-122"/>
                            <a:cs typeface="Cambria Math" panose="02040503050406030204" pitchFamily="18" charset="0"/>
                          </a:rPr>
                        </m:ctrlPr>
                      </m:sSubSupPr>
                      <m:e>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𝑒</m:t>
                        </m:r>
                      </m:e>
                      <m:sub>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𝑖</m:t>
                        </m:r>
                      </m:sub>
                      <m:sup>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𝑗</m:t>
                        </m:r>
                      </m:sup>
                    </m:sSubSup>
                  </m:oMath>
                </a14:m>
                <a:endParaRPr lang="zh-CN" altLang="en-US"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lang="zh-CN" altLang="en-US" sz="2400" dirty="0">
                    <a:latin typeface="楷体" panose="02010609060101010101" pitchFamily="49" charset="-122"/>
                    <a:ea typeface="楷体" panose="02010609060101010101" pitchFamily="49" charset="-122"/>
                  </a:rPr>
                  <a:t>（3）重复步骤直至计算出所有决策树的误差变化，最后变量 </a:t>
                </a:r>
                <a14:m>
                  <m:oMath xmlns:m="http://schemas.openxmlformats.org/officeDocument/2006/math">
                    <m:sSub>
                      <m:sSubPr>
                        <m:ctrlPr>
                          <a:rPr lang="en-US" altLang="zh-CN" sz="24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𝑗</m:t>
                        </m:r>
                      </m:sub>
                    </m:sSub>
                  </m:oMath>
                </a14:m>
                <a:r>
                  <a:rPr lang="zh-CN" altLang="en-US" sz="2400" dirty="0">
                    <a:latin typeface="楷体" panose="02010609060101010101" pitchFamily="49" charset="-122"/>
                    <a:ea typeface="楷体" panose="02010609060101010101" pitchFamily="49" charset="-122"/>
                  </a:rPr>
                  <a:t> 预测误差的平均变化，即重要性指标：</a:t>
                </a:r>
                <a:r>
                  <a:rPr lang="en-US" altLang="zh-CN" sz="2400" dirty="0">
                    <a:latin typeface="楷体" panose="02010609060101010101" pitchFamily="49" charset="-122"/>
                    <a:ea typeface="楷体" panose="02010609060101010101" pitchFamily="49" charset="-122"/>
                  </a:rPr>
                  <a:t>V(</a:t>
                </a:r>
                <a14:m>
                  <m:oMath xmlns:m="http://schemas.openxmlformats.org/officeDocument/2006/math">
                    <m:sSub>
                      <m:sSubPr>
                        <m:ctrlPr>
                          <a:rPr lang="en-US" altLang="zh-CN" sz="24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𝑗</m:t>
                        </m:r>
                      </m:sub>
                    </m:sSub>
                  </m:oMath>
                </a14:m>
                <a:r>
                  <a:rPr lang="en-US" altLang="zh-CN" sz="2400" dirty="0">
                    <a:latin typeface="楷体" panose="02010609060101010101" pitchFamily="49" charset="-122"/>
                    <a:ea typeface="楷体" panose="02010609060101010101" pitchFamily="49" charset="-122"/>
                  </a:rPr>
                  <a:t>)=</a:t>
                </a:r>
                <a14:m>
                  <m:oMath xmlns:m="http://schemas.openxmlformats.org/officeDocument/2006/math">
                    <m:nary>
                      <m:naryPr>
                        <m:chr m:val="∑"/>
                        <m:limLoc m:val="undOvr"/>
                        <m:ctrlPr>
                          <a:rPr lang="en-US" altLang="zh-CN" sz="2400" i="1" dirty="0">
                            <a:latin typeface="Cambria Math" panose="02040503050406030204" pitchFamily="18" charset="0"/>
                            <a:ea typeface="楷体" panose="02010609060101010101" pitchFamily="49" charset="-122"/>
                            <a:cs typeface="Cambria Math" panose="02040503050406030204" pitchFamily="18" charset="0"/>
                          </a:rPr>
                        </m:ctrlPr>
                      </m:naryPr>
                      <m:sub>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𝑖</m:t>
                        </m:r>
                        <m:r>
                          <a:rPr lang="en-US" altLang="zh-CN" sz="2400" i="1" dirty="0">
                            <a:latin typeface="Cambria Math" panose="02040503050406030204" pitchFamily="18" charset="0"/>
                            <a:ea typeface="楷体" panose="02010609060101010101" pitchFamily="49" charset="-122"/>
                            <a:cs typeface="Cambria Math" panose="02040503050406030204" pitchFamily="18" charset="0"/>
                          </a:rPr>
                          <m:t>=</m:t>
                        </m:r>
                        <m:r>
                          <a:rPr lang="en-US" altLang="zh-CN" sz="2400" i="1" dirty="0">
                            <a:latin typeface="Cambria Math" panose="02040503050406030204" pitchFamily="18" charset="0"/>
                            <a:ea typeface="楷体" panose="02010609060101010101" pitchFamily="49" charset="-122"/>
                            <a:cs typeface="Cambria Math" panose="02040503050406030204" pitchFamily="18" charset="0"/>
                          </a:rPr>
                          <m:t>1</m:t>
                        </m:r>
                      </m:sub>
                      <m:sup>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𝑀</m:t>
                        </m:r>
                      </m:sup>
                      <m:e>
                        <m:sSup>
                          <m:sSupPr>
                            <m:ctrlPr>
                              <a:rPr lang="en-US" altLang="zh-CN" sz="2400" i="1" dirty="0">
                                <a:latin typeface="Cambria Math" panose="02040503050406030204" pitchFamily="18" charset="0"/>
                                <a:ea typeface="楷体" panose="02010609060101010101" pitchFamily="49" charset="-122"/>
                                <a:cs typeface="Cambria Math" panose="02040503050406030204" pitchFamily="18" charset="0"/>
                              </a:rPr>
                            </m:ctrlPr>
                          </m:sSupPr>
                          <m:e>
                            <m:r>
                              <a:rPr lang="en-US" altLang="zh-CN" sz="2400" i="1" dirty="0">
                                <a:latin typeface="Cambria Math" panose="02040503050406030204" pitchFamily="18" charset="0"/>
                                <a:ea typeface="楷体" panose="02010609060101010101" pitchFamily="49" charset="-122"/>
                                <a:cs typeface="Cambria Math" panose="02040503050406030204" pitchFamily="18" charset="0"/>
                              </a:rPr>
                              <m:t>(</m:t>
                            </m:r>
                            <m:sSubSup>
                              <m:sSubSupPr>
                                <m:ctrlPr>
                                  <a:rPr lang="en-US" altLang="zh-CN" sz="2400" i="1" dirty="0">
                                    <a:latin typeface="Cambria Math" panose="02040503050406030204" pitchFamily="18" charset="0"/>
                                    <a:ea typeface="楷体" panose="02010609060101010101" pitchFamily="49" charset="-122"/>
                                    <a:cs typeface="Cambria Math" panose="02040503050406030204" pitchFamily="18" charset="0"/>
                                  </a:rPr>
                                </m:ctrlPr>
                              </m:sSubSupPr>
                              <m:e>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𝑒</m:t>
                                </m:r>
                              </m:e>
                              <m:sub>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𝑖</m:t>
                                </m:r>
                              </m:sub>
                              <m:sup>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𝑗</m:t>
                                </m:r>
                              </m:sup>
                            </m:sSubSup>
                            <m:r>
                              <a:rPr lang="en-US" altLang="zh-CN" sz="2400" i="1" dirty="0">
                                <a:latin typeface="Cambria Math" panose="02040503050406030204" pitchFamily="18" charset="0"/>
                                <a:ea typeface="楷体" panose="02010609060101010101" pitchFamily="49" charset="-122"/>
                                <a:cs typeface="Cambria Math" panose="02040503050406030204" pitchFamily="18" charset="0"/>
                              </a:rPr>
                              <m:t>−</m:t>
                            </m:r>
                            <m:sSub>
                              <m:sSubPr>
                                <m:ctrlPr>
                                  <a:rPr lang="en-US" altLang="zh-CN" sz="24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𝑒</m:t>
                                </m:r>
                              </m:e>
                              <m:sub>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𝑖</m:t>
                                </m:r>
                              </m:sub>
                            </m:sSub>
                            <m:r>
                              <a:rPr lang="en-US" altLang="zh-CN" sz="2400" i="1" dirty="0">
                                <a:latin typeface="Cambria Math" panose="02040503050406030204" pitchFamily="18" charset="0"/>
                                <a:ea typeface="楷体" panose="02010609060101010101" pitchFamily="49" charset="-122"/>
                                <a:cs typeface="Cambria Math" panose="02040503050406030204" pitchFamily="18" charset="0"/>
                              </a:rPr>
                              <m:t>)</m:t>
                            </m:r>
                          </m:e>
                          <m:sup>
                            <m:r>
                              <a:rPr lang="en-US" altLang="zh-CN" sz="2400" i="1" dirty="0">
                                <a:latin typeface="Cambria Math" panose="02040503050406030204" pitchFamily="18" charset="0"/>
                                <a:ea typeface="楷体" panose="02010609060101010101" pitchFamily="49" charset="-122"/>
                                <a:cs typeface="Cambria Math" panose="02040503050406030204" pitchFamily="18" charset="0"/>
                              </a:rPr>
                              <m:t>2</m:t>
                            </m:r>
                          </m:sup>
                        </m:sSup>
                      </m:e>
                    </m:nary>
                  </m:oMath>
                </a14:m>
                <a:r>
                  <a:rPr lang="en-US" altLang="zh-CN" sz="2400" dirty="0">
                    <a:latin typeface="楷体" panose="02010609060101010101" pitchFamily="49" charset="-122"/>
                    <a:ea typeface="楷体" panose="02010609060101010101" pitchFamily="49" charset="-122"/>
                  </a:rPr>
                  <a:t>/M</a:t>
                </a:r>
                <a:endParaRPr lang="en-US" altLang="zh-CN"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endParaRPr lang="en-US" altLang="zh-CN"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lang="en-US" altLang="zh-CN" sz="2400" dirty="0">
                    <a:latin typeface="楷体" panose="02010609060101010101" pitchFamily="49" charset="-122"/>
                    <a:ea typeface="楷体" panose="02010609060101010101" pitchFamily="49" charset="-122"/>
                  </a:rPr>
                  <a:t>这里袋外误差是指我们使用针对某一棵树的代外数据得到的预测误差的均值。因为共有 M 棵树，故而有 M 个袋外示例。由上述代外示例会生成即 M 个袋外误差 </a:t>
                </a:r>
                <a14:m>
                  <m:oMath xmlns:m="http://schemas.openxmlformats.org/officeDocument/2006/math">
                    <m:sSub>
                      <m:sSubPr>
                        <m:ctrlPr>
                          <a:rPr lang="en-US" altLang="zh-CN" sz="24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𝑒</m:t>
                        </m:r>
                      </m:e>
                      <m:sub>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𝑖</m:t>
                        </m:r>
                      </m:sub>
                    </m:sSub>
                  </m:oMath>
                </a14:m>
                <a:r>
                  <a:rPr lang="en-US" altLang="zh-CN" sz="2400" dirty="0">
                    <a:latin typeface="楷体" panose="02010609060101010101" pitchFamily="49" charset="-122"/>
                    <a:ea typeface="楷体" panose="02010609060101010101" pitchFamily="49" charset="-122"/>
                  </a:rPr>
                  <a:t> ，i = 1, 2, …, M。由此可知，若特征变量 </a:t>
                </a:r>
                <a14:m>
                  <m:oMath xmlns:m="http://schemas.openxmlformats.org/officeDocument/2006/math">
                    <m:sSub>
                      <m:sSubPr>
                        <m:ctrlPr>
                          <a:rPr lang="en-US" altLang="zh-CN" sz="24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𝑗</m:t>
                        </m:r>
                      </m:sub>
                    </m:sSub>
                  </m:oMath>
                </a14:m>
                <a:r>
                  <a:rPr lang="en-US" altLang="zh-CN" sz="2400" dirty="0">
                    <a:latin typeface="楷体" panose="02010609060101010101" pitchFamily="49" charset="-122"/>
                    <a:ea typeface="楷体" panose="02010609060101010101" pitchFamily="49" charset="-122"/>
                  </a:rPr>
                  <a:t> 的变化引起重要性指标增加越大，精度减少得越多，则说明该变量的重要性越大。</a:t>
                </a:r>
                <a:endParaRPr lang="en-US" altLang="zh-CN" sz="2400" dirty="0">
                  <a:latin typeface="楷体" panose="02010609060101010101" pitchFamily="49" charset="-122"/>
                  <a:ea typeface="楷体" panose="02010609060101010101" pitchFamily="49" charset="-122"/>
                </a:endParaRPr>
              </a:p>
            </p:txBody>
          </p:sp>
        </mc:Choice>
        <mc:Fallback>
          <p:sp>
            <p:nvSpPr>
              <p:cNvPr id="4" name="文本框 3"/>
              <p:cNvSpPr txBox="1">
                <a:spLocks noRot="1" noChangeAspect="1" noMove="1" noResize="1" noEditPoints="1" noAdjustHandles="1" noChangeArrowheads="1" noChangeShapeType="1" noTextEdit="1"/>
              </p:cNvSpPr>
              <p:nvPr/>
            </p:nvSpPr>
            <p:spPr>
              <a:xfrm>
                <a:off x="802005" y="1484630"/>
                <a:ext cx="10599420" cy="4893310"/>
              </a:xfrm>
              <a:prstGeom prst="rect">
                <a:avLst/>
              </a:prstGeom>
              <a:blipFill rotWithShape="1">
                <a:blip r:embed="rId1"/>
                <a:stretch>
                  <a:fillRect/>
                </a:stretch>
              </a:blipFill>
            </p:spPr>
            <p:txBody>
              <a:bodyPr/>
              <a:lstStyle/>
              <a:p>
                <a:r>
                  <a:rPr lang="zh-CN" altLang="en-US">
                    <a:noFill/>
                  </a:rPr>
                  <a:t> </a:t>
                </a:r>
              </a:p>
            </p:txBody>
          </p:sp>
        </mc:Fallback>
      </mc:AlternateContent>
      <p:sp>
        <p:nvSpPr>
          <p:cNvPr id="7" name="文本框 6"/>
          <p:cNvSpPr txBox="1"/>
          <p:nvPr/>
        </p:nvSpPr>
        <p:spPr>
          <a:xfrm>
            <a:off x="4064000" y="834390"/>
            <a:ext cx="4064000" cy="583565"/>
          </a:xfrm>
          <a:prstGeom prst="rect">
            <a:avLst/>
          </a:prstGeom>
          <a:noFill/>
        </p:spPr>
        <p:txBody>
          <a:bodyPr wrap="square" rtlCol="0">
            <a:spAutoFit/>
          </a:bodyPr>
          <a:p>
            <a:pPr algn="ctr">
              <a:buClrTx/>
              <a:buSzTx/>
            </a:pPr>
            <a:r>
              <a:rPr lang="zh-CN" altLang="en-US" sz="3200" b="1" dirty="0">
                <a:solidFill>
                  <a:schemeClr val="accent3"/>
                </a:solidFill>
                <a:latin typeface="楷体" panose="02010609060101010101" pitchFamily="49" charset="-122"/>
                <a:ea typeface="楷体" panose="02010609060101010101" pitchFamily="49" charset="-122"/>
              </a:rPr>
              <a:t>随机森林</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3</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255395" y="4084955"/>
            <a:ext cx="9808845"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基本理论</a:t>
            </a:r>
            <a:endParaRPr lang="zh-CN" altLang="en-US"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sz="4000" b="1" dirty="0">
                <a:solidFill>
                  <a:schemeClr val="bg2">
                    <a:lumMod val="50000"/>
                  </a:schemeClr>
                </a:solidFill>
                <a:cs typeface="Times New Roman" panose="02020603050405020304" pitchFamily="18" charset="0"/>
              </a:rPr>
              <a:t>Basic theory</a:t>
            </a:r>
            <a:endParaRPr 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75993" y="720075"/>
            <a:ext cx="304101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回归树基本理论</a:t>
            </a:r>
            <a:endParaRPr lang="zh-CN" altLang="en-US"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3" name="文本框 2"/>
              <p:cNvSpPr txBox="1"/>
              <p:nvPr/>
            </p:nvSpPr>
            <p:spPr>
              <a:xfrm>
                <a:off x="513080" y="1403350"/>
                <a:ext cx="10516870" cy="4761865"/>
              </a:xfrm>
              <a:prstGeom prst="rect">
                <a:avLst/>
              </a:prstGeom>
              <a:noFill/>
            </p:spPr>
            <p:txBody>
              <a:bodyPr wrap="square" rtlCol="0">
                <a:noAutofit/>
              </a:bodyPr>
              <a:lstStyle/>
              <a:p>
                <a:pPr marL="0" indent="0">
                  <a:buFont typeface="Wingdings" panose="05000000000000000000" pitchFamily="2" charset="2"/>
                  <a:buNone/>
                </a:pPr>
                <a:r>
                  <a:rPr lang="zh-CN" altLang="en-US" sz="2200" dirty="0"/>
                  <a:t>假设随机森林是通过树的预测 h (X, Θ) 生成的，其中，Θ 是 q 维随机向量，h (X, Θ) 是  </a:t>
                </a:r>
                <a14:m>
                  <m:oMath xmlns:m="http://schemas.openxmlformats.org/officeDocument/2006/math">
                    <m:sSup>
                      <m:sSupPr>
                        <m:ctrlPr>
                          <a:rPr lang="en-US" altLang="zh-CN" sz="2200" i="1" dirty="0">
                            <a:latin typeface="Cambria Math" panose="02040503050406030204" pitchFamily="18" charset="0"/>
                            <a:cs typeface="Cambria Math" panose="02040503050406030204" pitchFamily="18" charset="0"/>
                          </a:rPr>
                        </m:ctrlPr>
                      </m:sSupPr>
                      <m:e>
                        <m:r>
                          <a:rPr lang="en-US" altLang="zh-CN" sz="2200" i="1" dirty="0">
                            <a:latin typeface="Cambria Math" panose="02040503050406030204" pitchFamily="18" charset="0"/>
                            <a:cs typeface="Cambria Math" panose="02040503050406030204" pitchFamily="18" charset="0"/>
                          </a:rPr>
                          <m:t>𝑅</m:t>
                        </m:r>
                      </m:e>
                      <m:sup>
                        <m:r>
                          <a:rPr lang="en-US" altLang="zh-CN" sz="2200" i="1" dirty="0">
                            <a:latin typeface="Cambria Math" panose="02040503050406030204" pitchFamily="18" charset="0"/>
                            <a:cs typeface="Cambria Math" panose="02040503050406030204" pitchFamily="18" charset="0"/>
                          </a:rPr>
                          <m:t>𝑝</m:t>
                        </m:r>
                        <m:r>
                          <a:rPr lang="en-US" altLang="zh-CN" sz="2200" i="1" dirty="0">
                            <a:latin typeface="Cambria Math" panose="02040503050406030204" pitchFamily="18" charset="0"/>
                            <a:cs typeface="Cambria Math" panose="02040503050406030204" pitchFamily="18" charset="0"/>
                          </a:rPr>
                          <m:t>+</m:t>
                        </m:r>
                        <m:r>
                          <a:rPr lang="en-US" altLang="zh-CN" sz="2200" i="1" dirty="0">
                            <a:latin typeface="Cambria Math" panose="02040503050406030204" pitchFamily="18" charset="0"/>
                            <a:cs typeface="Cambria Math" panose="02040503050406030204" pitchFamily="18" charset="0"/>
                          </a:rPr>
                          <m:t>𝑞</m:t>
                        </m:r>
                      </m:sup>
                    </m:sSup>
                  </m:oMath>
                </a14:m>
                <a:r>
                  <a:rPr lang="zh-CN" altLang="en-US" sz="2200" dirty="0"/>
                  <a:t> :→ R 上的实值函数。不妨假设 (X1, Y1), · · · ,(Xn, Yn) 独立同分布地来自 (X, Y )，并定义均方误差为： </a:t>
                </a:r>
                <a14:m>
                  <m:oMath xmlns:m="http://schemas.openxmlformats.org/officeDocument/2006/math">
                    <m:sSub>
                      <m:sSubPr>
                        <m:ctrlPr>
                          <a:rPr lang="en-US" altLang="zh-CN" sz="2200" i="1" dirty="0">
                            <a:latin typeface="Cambria Math" panose="02040503050406030204" pitchFamily="18" charset="0"/>
                            <a:cs typeface="Cambria Math" panose="02040503050406030204" pitchFamily="18" charset="0"/>
                          </a:rPr>
                        </m:ctrlPr>
                      </m:sSubPr>
                      <m:e>
                        <m:r>
                          <a:rPr lang="zh-CN" altLang="en-US" sz="2200" dirty="0">
                            <a:latin typeface="Cambria Math" panose="02040503050406030204" pitchFamily="18" charset="0"/>
                            <a:sym typeface="+mn-ea"/>
                          </a:rPr>
                          <m:t>𝐸</m:t>
                        </m:r>
                      </m:e>
                      <m:sub>
                        <m:r>
                          <a:rPr lang="zh-CN" altLang="en-US" sz="2200" dirty="0">
                            <a:latin typeface="Cambria Math" panose="02040503050406030204" pitchFamily="18" charset="0"/>
                            <a:sym typeface="+mn-ea"/>
                          </a:rPr>
                          <m:t>𝑋</m:t>
                        </m:r>
                        <m:r>
                          <a:rPr lang="zh-CN" altLang="en-US" sz="2200" dirty="0">
                            <a:latin typeface="Cambria Math" panose="02040503050406030204" pitchFamily="18" charset="0"/>
                            <a:sym typeface="+mn-ea"/>
                          </a:rPr>
                          <m:t>,</m:t>
                        </m:r>
                        <m:r>
                          <a:rPr lang="zh-CN" altLang="en-US" sz="2200" dirty="0">
                            <a:latin typeface="Cambria Math" panose="02040503050406030204" pitchFamily="18" charset="0"/>
                            <a:sym typeface="+mn-ea"/>
                          </a:rPr>
                          <m:t>𝑌</m:t>
                        </m:r>
                      </m:sub>
                    </m:sSub>
                    <m:sSup>
                      <m:sSupPr>
                        <m:ctrlPr>
                          <a:rPr lang="en-US" altLang="zh-CN" sz="2200" i="1" dirty="0">
                            <a:latin typeface="Cambria Math" panose="02040503050406030204" pitchFamily="18" charset="0"/>
                            <a:cs typeface="Cambria Math" panose="02040503050406030204" pitchFamily="18" charset="0"/>
                          </a:rPr>
                        </m:ctrlPr>
                      </m:sSupPr>
                      <m:e>
                        <m:r>
                          <a:rPr lang="zh-CN" altLang="en-US" sz="2200" dirty="0">
                            <a:latin typeface="Cambria Math" panose="02040503050406030204" pitchFamily="18" charset="0"/>
                            <a:sym typeface="+mn-ea"/>
                          </a:rPr>
                          <m:t>(</m:t>
                        </m:r>
                        <m:r>
                          <a:rPr lang="zh-CN" altLang="en-US" sz="2200" dirty="0">
                            <a:latin typeface="Cambria Math" panose="02040503050406030204" pitchFamily="18" charset="0"/>
                            <a:sym typeface="+mn-ea"/>
                          </a:rPr>
                          <m:t>𝑌</m:t>
                        </m:r>
                        <m:r>
                          <a:rPr lang="zh-CN" altLang="en-US" sz="2200" dirty="0">
                            <a:latin typeface="Cambria Math" panose="02040503050406030204" pitchFamily="18" charset="0"/>
                            <a:sym typeface="+mn-ea"/>
                          </a:rPr>
                          <m:t> − </m:t>
                        </m:r>
                        <m:r>
                          <a:rPr lang="zh-CN" altLang="en-US" sz="2200" dirty="0">
                            <a:latin typeface="Cambria Math" panose="02040503050406030204" pitchFamily="18" charset="0"/>
                            <a:sym typeface="+mn-ea"/>
                          </a:rPr>
                          <m:t>ℎ</m:t>
                        </m:r>
                        <m:r>
                          <a:rPr lang="zh-CN" altLang="en-US" sz="2200" dirty="0">
                            <a:latin typeface="Cambria Math" panose="02040503050406030204" pitchFamily="18" charset="0"/>
                            <a:sym typeface="+mn-ea"/>
                          </a:rPr>
                          <m:t>(</m:t>
                        </m:r>
                        <m:r>
                          <a:rPr lang="zh-CN" altLang="en-US" sz="2200" dirty="0">
                            <a:latin typeface="Cambria Math" panose="02040503050406030204" pitchFamily="18" charset="0"/>
                            <a:sym typeface="+mn-ea"/>
                          </a:rPr>
                          <m:t>𝑋</m:t>
                        </m:r>
                        <m:r>
                          <a:rPr lang="zh-CN" altLang="en-US" sz="2200" dirty="0">
                            <a:latin typeface="Cambria Math" panose="02040503050406030204" pitchFamily="18" charset="0"/>
                            <a:sym typeface="+mn-ea"/>
                          </a:rPr>
                          <m:t>, </m:t>
                        </m:r>
                        <m:r>
                          <a:rPr lang="zh-CN" altLang="en-US" sz="2200" dirty="0">
                            <a:latin typeface="Cambria Math" panose="02040503050406030204" pitchFamily="18" charset="0"/>
                            <a:sym typeface="+mn-ea"/>
                          </a:rPr>
                          <m:t>𝛩</m:t>
                        </m:r>
                        <m:r>
                          <a:rPr lang="zh-CN" altLang="en-US" sz="2200" dirty="0">
                            <a:latin typeface="Cambria Math" panose="02040503050406030204" pitchFamily="18" charset="0"/>
                            <a:sym typeface="+mn-ea"/>
                          </a:rPr>
                          <m:t>))</m:t>
                        </m:r>
                      </m:e>
                      <m:sup>
                        <m:r>
                          <a:rPr lang="zh-CN" altLang="en-US" sz="2200" dirty="0">
                            <a:latin typeface="Cambria Math" panose="02040503050406030204" pitchFamily="18" charset="0"/>
                            <a:sym typeface="+mn-ea"/>
                          </a:rPr>
                          <m:t>2</m:t>
                        </m:r>
                      </m:sup>
                    </m:sSup>
                  </m:oMath>
                </a14:m>
                <a:r>
                  <a:rPr lang="zh-CN" altLang="en-US" sz="2200" dirty="0"/>
                  <a:t>。通过对 M 棵单一回归树 h (X, Θi) 取平均来生成随机森林的预测，当 M → ∞，我们可以得到定理6.1的结论，即随机森林预测是均方收敛的。</a:t>
                </a:r>
                <a:endParaRPr lang="zh-CN" altLang="en-US"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r>
                  <a:rPr lang="en-US" altLang="zh-CN" sz="2200" dirty="0"/>
                  <a:t>由定理6.1可知当树的数目 M → ∞ 时，随机森林的预测误差趋向于总体预测误差。接下来我们将推导出随机森林预测误差的上界，其结果将在如下的定理6.2中给出。</a:t>
                </a:r>
                <a:endParaRPr lang="en-US" altLang="zh-CN" sz="2200" dirty="0"/>
              </a:p>
            </p:txBody>
          </p:sp>
        </mc:Choice>
        <mc:Fallback>
          <p:sp>
            <p:nvSpPr>
              <p:cNvPr id="3" name="文本框 2"/>
              <p:cNvSpPr txBox="1">
                <a:spLocks noRot="1" noChangeAspect="1" noMove="1" noResize="1" noEditPoints="1" noAdjustHandles="1" noChangeArrowheads="1" noChangeShapeType="1" noTextEdit="1"/>
              </p:cNvSpPr>
              <p:nvPr/>
            </p:nvSpPr>
            <p:spPr>
              <a:xfrm>
                <a:off x="513080" y="1403350"/>
                <a:ext cx="10516870" cy="4761865"/>
              </a:xfrm>
              <a:prstGeom prst="rect">
                <a:avLst/>
              </a:prstGeom>
              <a:blipFill rotWithShape="1">
                <a:blip r:embed="rId1"/>
                <a:stretch>
                  <a:fillRect/>
                </a:stretch>
              </a:blipFill>
            </p:spPr>
            <p:txBody>
              <a:bodyPr/>
              <a:lstStyle/>
              <a:p>
                <a:r>
                  <a:rPr lang="zh-CN" altLang="en-US">
                    <a:noFill/>
                  </a:rPr>
                  <a:t> </a:t>
                </a:r>
              </a:p>
            </p:txBody>
          </p:sp>
        </mc:Fallback>
      </mc:AlternateContent>
      <p:pic>
        <p:nvPicPr>
          <p:cNvPr id="4" name="图片 3"/>
          <p:cNvPicPr>
            <a:picLocks noChangeAspect="1"/>
          </p:cNvPicPr>
          <p:nvPr/>
        </p:nvPicPr>
        <p:blipFill>
          <a:blip r:embed="rId2"/>
          <a:stretch>
            <a:fillRect/>
          </a:stretch>
        </p:blipFill>
        <p:spPr>
          <a:xfrm>
            <a:off x="2000885" y="3090545"/>
            <a:ext cx="8191500" cy="15519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75993" y="720075"/>
            <a:ext cx="304101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回归树基本理论</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513080" y="1403350"/>
            <a:ext cx="10516870" cy="5057140"/>
          </a:xfrm>
          <a:prstGeom prst="rect">
            <a:avLst/>
          </a:prstGeom>
          <a:noFill/>
        </p:spPr>
        <p:txBody>
          <a:bodyPr wrap="square" rtlCol="0">
            <a:noAutofit/>
          </a:bodyPr>
          <a:lstStyle/>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r>
              <a:rPr lang="zh-CN" altLang="en-US" sz="2200" b="1" dirty="0">
                <a:solidFill>
                  <a:srgbClr val="00B0F0"/>
                </a:solidFill>
              </a:rPr>
              <a:t>证明</a:t>
            </a:r>
            <a:r>
              <a:rPr lang="zh-CN" altLang="en-US" sz="2200" dirty="0"/>
              <a:t>：</a:t>
            </a:r>
            <a:endParaRPr lang="zh-CN" altLang="en-US" sz="2200" dirty="0"/>
          </a:p>
          <a:p>
            <a:pPr marL="0" indent="0">
              <a:buFont typeface="Wingdings" panose="05000000000000000000" pitchFamily="2" charset="2"/>
              <a:buNone/>
            </a:pPr>
            <a:endParaRPr lang="zh-CN" altLang="en-US" sz="2200" dirty="0"/>
          </a:p>
        </p:txBody>
      </p:sp>
      <p:pic>
        <p:nvPicPr>
          <p:cNvPr id="8" name="图片 7"/>
          <p:cNvPicPr>
            <a:picLocks noChangeAspect="1"/>
          </p:cNvPicPr>
          <p:nvPr/>
        </p:nvPicPr>
        <p:blipFill>
          <a:blip r:embed="rId1"/>
          <a:stretch>
            <a:fillRect/>
          </a:stretch>
        </p:blipFill>
        <p:spPr>
          <a:xfrm>
            <a:off x="513080" y="1259205"/>
            <a:ext cx="8140700" cy="1538605"/>
          </a:xfrm>
          <a:prstGeom prst="rect">
            <a:avLst/>
          </a:prstGeom>
        </p:spPr>
      </p:pic>
      <p:pic>
        <p:nvPicPr>
          <p:cNvPr id="9" name="图片 8"/>
          <p:cNvPicPr>
            <a:picLocks noChangeAspect="1"/>
          </p:cNvPicPr>
          <p:nvPr/>
        </p:nvPicPr>
        <p:blipFill>
          <a:blip r:embed="rId2"/>
          <a:stretch>
            <a:fillRect/>
          </a:stretch>
        </p:blipFill>
        <p:spPr>
          <a:xfrm>
            <a:off x="1383665" y="2818130"/>
            <a:ext cx="7397750" cy="3580130"/>
          </a:xfrm>
          <a:prstGeom prst="rect">
            <a:avLst/>
          </a:prstGeom>
        </p:spPr>
      </p:pic>
      <p:sp>
        <p:nvSpPr>
          <p:cNvPr id="10" name="文本框 9"/>
          <p:cNvSpPr txBox="1"/>
          <p:nvPr/>
        </p:nvSpPr>
        <p:spPr>
          <a:xfrm>
            <a:off x="9253220" y="3178175"/>
            <a:ext cx="2548890" cy="1783715"/>
          </a:xfrm>
          <a:prstGeom prst="rect">
            <a:avLst/>
          </a:prstGeom>
          <a:noFill/>
        </p:spPr>
        <p:txBody>
          <a:bodyPr wrap="square" rtlCol="0">
            <a:spAutoFit/>
          </a:bodyPr>
          <a:p>
            <a:r>
              <a:rPr lang="zh-CN" altLang="en-US" sz="2200"/>
              <a:t>由定理6.2可以看出随机森林预测的准确性取决于单棵树的预测能力及树之间相关性的强弱。</a:t>
            </a:r>
            <a:endParaRPr lang="zh-CN" altLang="en-US" sz="2200"/>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75993" y="720075"/>
            <a:ext cx="304101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分类树基本理论</a:t>
            </a:r>
            <a:endParaRPr lang="zh-CN" altLang="en-US"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3" name="文本框 2"/>
              <p:cNvSpPr txBox="1"/>
              <p:nvPr/>
            </p:nvSpPr>
            <p:spPr>
              <a:xfrm>
                <a:off x="513080" y="1403350"/>
                <a:ext cx="10516870" cy="4761865"/>
              </a:xfrm>
              <a:prstGeom prst="rect">
                <a:avLst/>
              </a:prstGeom>
              <a:noFill/>
            </p:spPr>
            <p:txBody>
              <a:bodyPr wrap="square" rtlCol="0">
                <a:noAutofit/>
              </a:bodyPr>
              <a:lstStyle/>
              <a:p>
                <a:pPr marL="0" indent="0">
                  <a:buFont typeface="Wingdings" panose="05000000000000000000" pitchFamily="2" charset="2"/>
                  <a:buNone/>
                </a:pPr>
                <a:r>
                  <a:rPr sz="2200" dirty="0">
                    <a:latin typeface="楷体" panose="02010609060101010101" pitchFamily="49" charset="-122"/>
                    <a:ea typeface="楷体" panose="02010609060101010101" pitchFamily="49" charset="-122"/>
                    <a:cs typeface="楷体" panose="02010609060101010101" pitchFamily="49" charset="-122"/>
                  </a:rPr>
                  <a:t>假设随机森林是树型分类器 {h(X, Θi), i = 1, · · · , M} 的集合，其中，X 是预测向量；</a:t>
                </a:r>
                <a14:m>
                  <m:oMath xmlns:m="http://schemas.openxmlformats.org/officeDocument/2006/math">
                    <m:sSub>
                      <m:sSubPr>
                        <m:ctrlPr>
                          <a:rPr lang="en-US" sz="2200" i="1" dirty="0">
                            <a:latin typeface="Cambria Math" panose="02040503050406030204" pitchFamily="18" charset="0"/>
                            <a:ea typeface="楷体" panose="02010609060101010101" pitchFamily="49" charset="-122"/>
                            <a:cs typeface="Cambria Math" panose="02040503050406030204" pitchFamily="18" charset="0"/>
                          </a:rPr>
                        </m:ctrlPr>
                      </m:sSubPr>
                      <m:e>
                        <m:r>
                          <a:rPr sz="2200" dirty="0">
                            <a:latin typeface="Cambria Math" panose="02040503050406030204" pitchFamily="18" charset="0"/>
                            <a:ea typeface="楷体" panose="02010609060101010101" pitchFamily="49" charset="-122"/>
                            <a:cs typeface="Cambria Math" panose="02040503050406030204" pitchFamily="18" charset="0"/>
                            <a:sym typeface="+mn-ea"/>
                          </a:rPr>
                          <m:t>Θ</m:t>
                        </m:r>
                      </m:e>
                      <m:sub>
                        <m:r>
                          <a:rPr sz="2200" dirty="0">
                            <a:latin typeface="Cambria Math" panose="02040503050406030204" pitchFamily="18" charset="0"/>
                            <a:ea typeface="楷体" panose="02010609060101010101" pitchFamily="49" charset="-122"/>
                            <a:cs typeface="Cambria Math" panose="02040503050406030204" pitchFamily="18" charset="0"/>
                            <a:sym typeface="+mn-ea"/>
                          </a:rPr>
                          <m:t>i </m:t>
                        </m:r>
                      </m:sub>
                    </m:sSub>
                  </m:oMath>
                </a14:m>
                <a:r>
                  <a:rPr sz="2200" dirty="0">
                    <a:latin typeface="楷体" panose="02010609060101010101" pitchFamily="49" charset="-122"/>
                    <a:ea typeface="楷体" panose="02010609060101010101" pitchFamily="49" charset="-122"/>
                    <a:cs typeface="楷体" panose="02010609060101010101" pitchFamily="49" charset="-122"/>
                  </a:rPr>
                  <a:t>是独立同分布的随机向量，决定了单棵分类树的生成过程；元分类器h (X, </a:t>
                </a:r>
                <a14:m>
                  <m:oMath xmlns:m="http://schemas.openxmlformats.org/officeDocument/2006/math">
                    <m:sSub>
                      <m:sSubPr>
                        <m:ctrlPr>
                          <a:rPr lang="en-US" sz="2200" i="1" dirty="0">
                            <a:latin typeface="Cambria Math" panose="02040503050406030204" pitchFamily="18" charset="0"/>
                            <a:ea typeface="楷体" panose="02010609060101010101" pitchFamily="49" charset="-122"/>
                            <a:cs typeface="Cambria Math" panose="02040503050406030204" pitchFamily="18" charset="0"/>
                          </a:rPr>
                        </m:ctrlPr>
                      </m:sSubPr>
                      <m:e>
                        <m:r>
                          <a:rPr sz="2200" dirty="0">
                            <a:latin typeface="Cambria Math" panose="02040503050406030204" pitchFamily="18" charset="0"/>
                            <a:ea typeface="MS Mincho" charset="0"/>
                            <a:cs typeface="Cambria Math" panose="02040503050406030204" pitchFamily="18" charset="0"/>
                            <a:sym typeface="+mn-ea"/>
                          </a:rPr>
                          <m:t>𝛩</m:t>
                        </m:r>
                      </m:e>
                      <m:sub>
                        <m:r>
                          <a:rPr sz="2200" dirty="0">
                            <a:latin typeface="Cambria Math" panose="02040503050406030204" pitchFamily="18" charset="0"/>
                            <a:ea typeface="楷体" panose="02010609060101010101" pitchFamily="49" charset="-122"/>
                            <a:cs typeface="Cambria Math" panose="02040503050406030204" pitchFamily="18" charset="0"/>
                            <a:sym typeface="+mn-ea"/>
                          </a:rPr>
                          <m:t>𝑖</m:t>
                        </m:r>
                        <m:r>
                          <a:rPr sz="2200" dirty="0">
                            <a:latin typeface="Cambria Math" panose="02040503050406030204" pitchFamily="18" charset="0"/>
                            <a:ea typeface="MS Mincho" charset="0"/>
                            <a:cs typeface="Cambria Math" panose="02040503050406030204" pitchFamily="18" charset="0"/>
                            <a:sym typeface="+mn-ea"/>
                          </a:rPr>
                          <m:t> </m:t>
                        </m:r>
                      </m:sub>
                    </m:sSub>
                  </m:oMath>
                </a14:m>
                <a:r>
                  <a:rPr sz="2200" dirty="0">
                    <a:latin typeface="楷体" panose="02010609060101010101" pitchFamily="49" charset="-122"/>
                    <a:ea typeface="楷体" panose="02010609060101010101" pitchFamily="49" charset="-122"/>
                    <a:cs typeface="楷体" panose="02010609060101010101" pitchFamily="49" charset="-122"/>
                  </a:rPr>
                  <a:t>) 是用 CART 算法构建的无剪枝的分类决策树。则当 M 趋向无穷时，对分类树也是收敛的，即有如下结论：</a:t>
                </a: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zh-CN" sz="2200" dirty="0">
                    <a:latin typeface="楷体" panose="02010609060101010101" pitchFamily="49" charset="-122"/>
                    <a:ea typeface="楷体" panose="02010609060101010101" pitchFamily="49" charset="-122"/>
                    <a:cs typeface="楷体" panose="02010609060101010101" pitchFamily="49" charset="-122"/>
                  </a:rPr>
                  <a:t>其中</a:t>
                </a:r>
                <a:r>
                  <a:rPr lang="en-US" altLang="zh-CN" sz="2200" i="1" dirty="0">
                    <a:latin typeface="Times New Roman" panose="02020603050405020304" pitchFamily="18" charset="0"/>
                    <a:ea typeface="楷体" panose="02010609060101010101" pitchFamily="49" charset="-122"/>
                    <a:cs typeface="Times New Roman" panose="02020603050405020304" pitchFamily="18" charset="0"/>
                  </a:rPr>
                  <a:t>I</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是示性函数。</a:t>
                </a:r>
                <a:endParaRPr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p:txBody>
          </p:sp>
        </mc:Choice>
        <mc:Fallback>
          <p:sp>
            <p:nvSpPr>
              <p:cNvPr id="3" name="文本框 2"/>
              <p:cNvSpPr txBox="1">
                <a:spLocks noRot="1" noChangeAspect="1" noMove="1" noResize="1" noEditPoints="1" noAdjustHandles="1" noChangeArrowheads="1" noChangeShapeType="1" noTextEdit="1"/>
              </p:cNvSpPr>
              <p:nvPr/>
            </p:nvSpPr>
            <p:spPr>
              <a:xfrm>
                <a:off x="513080" y="1403350"/>
                <a:ext cx="10516870" cy="4761865"/>
              </a:xfrm>
              <a:prstGeom prst="rect">
                <a:avLst/>
              </a:prstGeom>
              <a:blipFill rotWithShape="1">
                <a:blip r:embed="rId1"/>
                <a:stretch>
                  <a:fillRect b="-20656"/>
                </a:stretch>
              </a:blipFill>
            </p:spPr>
            <p:txBody>
              <a:bodyPr/>
              <a:lstStyle/>
              <a:p>
                <a:r>
                  <a:rPr lang="zh-CN" altLang="en-US">
                    <a:noFill/>
                  </a:rPr>
                  <a:t> </a:t>
                </a:r>
              </a:p>
            </p:txBody>
          </p:sp>
        </mc:Fallback>
      </mc:AlternateContent>
      <p:pic>
        <p:nvPicPr>
          <p:cNvPr id="5" name="图片 4"/>
          <p:cNvPicPr>
            <a:picLocks noChangeAspect="1"/>
          </p:cNvPicPr>
          <p:nvPr/>
        </p:nvPicPr>
        <p:blipFill>
          <a:blip r:embed="rId2"/>
          <a:stretch>
            <a:fillRect/>
          </a:stretch>
        </p:blipFill>
        <p:spPr>
          <a:xfrm>
            <a:off x="2219960" y="2820670"/>
            <a:ext cx="7103110" cy="1549400"/>
          </a:xfrm>
          <a:prstGeom prst="rect">
            <a:avLst/>
          </a:prstGeom>
        </p:spPr>
      </p:pic>
      <p:pic>
        <p:nvPicPr>
          <p:cNvPr id="6" name="图片 5"/>
          <p:cNvPicPr>
            <a:picLocks noChangeAspect="1"/>
          </p:cNvPicPr>
          <p:nvPr/>
        </p:nvPicPr>
        <p:blipFill>
          <a:blip r:embed="rId3"/>
          <a:stretch>
            <a:fillRect/>
          </a:stretch>
        </p:blipFill>
        <p:spPr>
          <a:xfrm>
            <a:off x="2219960" y="4315460"/>
            <a:ext cx="7165975" cy="7435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75993" y="720075"/>
            <a:ext cx="304101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分类树基本理论</a:t>
            </a:r>
            <a:endParaRPr lang="zh-CN" altLang="en-US"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3" name="文本框 2"/>
              <p:cNvSpPr txBox="1"/>
              <p:nvPr/>
            </p:nvSpPr>
            <p:spPr>
              <a:xfrm>
                <a:off x="513080" y="1403350"/>
                <a:ext cx="11332210" cy="4761865"/>
              </a:xfrm>
              <a:prstGeom prst="rect">
                <a:avLst/>
              </a:prstGeom>
              <a:noFill/>
            </p:spPr>
            <p:txBody>
              <a:bodyPr wrap="square" rtlCol="0">
                <a:noAutofit/>
              </a:bodyPr>
              <a:lstStyle/>
              <a:p>
                <a:pPr marL="0" indent="0">
                  <a:buFont typeface="Wingdings" panose="05000000000000000000" pitchFamily="2" charset="2"/>
                  <a:buNone/>
                </a:pPr>
                <a:r>
                  <a:rPr lang="zh-CN" altLang="en-US" sz="2200" b="1" dirty="0">
                    <a:solidFill>
                      <a:srgbClr val="00B0F0"/>
                    </a:solidFill>
                    <a:latin typeface="楷体" panose="02010609060101010101" pitchFamily="49" charset="-122"/>
                    <a:ea typeface="楷体" panose="02010609060101010101" pitchFamily="49" charset="-122"/>
                    <a:cs typeface="楷体" panose="02010609060101010101" pitchFamily="49" charset="-122"/>
                  </a:rPr>
                  <a:t>证明：</a:t>
                </a:r>
                <a:r>
                  <a:rPr lang="en-US" altLang="zh-CN" sz="2200" b="1" dirty="0">
                    <a:solidFill>
                      <a:srgbClr val="00B0F0"/>
                    </a:solidFill>
                    <a:latin typeface="楷体" panose="02010609060101010101" pitchFamily="49" charset="-122"/>
                    <a:ea typeface="楷体" panose="02010609060101010101" pitchFamily="49" charset="-122"/>
                    <a:cs typeface="楷体" panose="02010609060101010101" pitchFamily="49" charset="-122"/>
                  </a:rPr>
                  <a:t> </a:t>
                </a:r>
                <a:r>
                  <a:rPr lang="zh-CN" sz="2200" dirty="0">
                    <a:latin typeface="楷体" panose="02010609060101010101" pitchFamily="49" charset="-122"/>
                    <a:ea typeface="楷体" panose="02010609060101010101" pitchFamily="49" charset="-122"/>
                    <a:cs typeface="楷体" panose="02010609060101010101" pitchFamily="49" charset="-122"/>
                  </a:rPr>
                  <a:t>容易证明，参数空间 </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zh-CN" sz="2200" dirty="0">
                            <a:latin typeface="楷体" panose="02010609060101010101" pitchFamily="49" charset="-122"/>
                            <a:ea typeface="楷体" panose="02010609060101010101" pitchFamily="49" charset="-122"/>
                            <a:cs typeface="楷体" panose="02010609060101010101" pitchFamily="49" charset="-122"/>
                            <a:sym typeface="+mn-ea"/>
                          </a:rPr>
                          <m:t>Θ</m:t>
                        </m:r>
                      </m:e>
                      <m:sub>
                        <m:r>
                          <a:rPr lang="zh-CN" sz="2200" dirty="0">
                            <a:latin typeface="楷体" panose="02010609060101010101" pitchFamily="49" charset="-122"/>
                            <a:ea typeface="楷体" panose="02010609060101010101" pitchFamily="49" charset="-122"/>
                            <a:cs typeface="楷体" panose="02010609060101010101" pitchFamily="49" charset="-122"/>
                            <a:sym typeface="+mn-ea"/>
                          </a:rPr>
                          <m:t>1</m:t>
                        </m:r>
                      </m:sub>
                    </m:sSub>
                  </m:oMath>
                </a14:m>
                <a:r>
                  <a:rPr lang="zh-CN" sz="2200" dirty="0">
                    <a:latin typeface="楷体" panose="02010609060101010101" pitchFamily="49" charset="-122"/>
                    <a:ea typeface="楷体" panose="02010609060101010101" pitchFamily="49" charset="-122"/>
                    <a:cs typeface="楷体" panose="02010609060101010101" pitchFamily="49" charset="-122"/>
                  </a:rPr>
                  <a:t>,</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zh-CN" sz="2200" dirty="0">
                            <a:latin typeface="楷体" panose="02010609060101010101" pitchFamily="49" charset="-122"/>
                            <a:ea typeface="楷体" panose="02010609060101010101" pitchFamily="49" charset="-122"/>
                            <a:cs typeface="楷体" panose="02010609060101010101" pitchFamily="49" charset="-122"/>
                            <a:sym typeface="+mn-ea"/>
                          </a:rPr>
                          <m:t>Θ</m:t>
                        </m:r>
                      </m:e>
                      <m:sub>
                        <m:r>
                          <a:rPr lang="zh-CN" sz="2200" dirty="0">
                            <a:latin typeface="楷体" panose="02010609060101010101" pitchFamily="49" charset="-122"/>
                            <a:ea typeface="楷体" panose="02010609060101010101" pitchFamily="49" charset="-122"/>
                            <a:cs typeface="楷体" panose="02010609060101010101" pitchFamily="49" charset="-122"/>
                            <a:sym typeface="+mn-ea"/>
                          </a:rPr>
                          <m:t>2</m:t>
                        </m:r>
                      </m:sub>
                    </m:sSub>
                  </m:oMath>
                </a14:m>
                <a:r>
                  <a:rPr lang="zh-CN" sz="2200" dirty="0">
                    <a:latin typeface="楷体" panose="02010609060101010101" pitchFamily="49" charset="-122"/>
                    <a:ea typeface="楷体" panose="02010609060101010101" pitchFamily="49" charset="-122"/>
                    <a:cs typeface="楷体" panose="02010609060101010101" pitchFamily="49" charset="-122"/>
                  </a:rPr>
                  <a:t>,… ,</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zh-CN" sz="2200" dirty="0">
                            <a:latin typeface="楷体" panose="02010609060101010101" pitchFamily="49" charset="-122"/>
                            <a:ea typeface="楷体" panose="02010609060101010101" pitchFamily="49" charset="-122"/>
                            <a:cs typeface="楷体" panose="02010609060101010101" pitchFamily="49" charset="-122"/>
                            <a:sym typeface="+mn-ea"/>
                          </a:rPr>
                          <m:t>Θ</m:t>
                        </m:r>
                      </m:e>
                      <m:sub>
                        <m:r>
                          <a:rPr lang="zh-CN" sz="2200" dirty="0">
                            <a:latin typeface="楷体" panose="02010609060101010101" pitchFamily="49" charset="-122"/>
                            <a:ea typeface="楷体" panose="02010609060101010101" pitchFamily="49" charset="-122"/>
                            <a:cs typeface="楷体" panose="02010609060101010101" pitchFamily="49" charset="-122"/>
                            <a:sym typeface="+mn-ea"/>
                          </a:rPr>
                          <m:t>M</m:t>
                        </m:r>
                      </m:sub>
                    </m:sSub>
                  </m:oMath>
                </a14:m>
                <a:r>
                  <a:rPr lang="zh-CN" sz="2200" dirty="0">
                    <a:latin typeface="楷体" panose="02010609060101010101" pitchFamily="49" charset="-122"/>
                    <a:ea typeface="楷体" panose="02010609060101010101" pitchFamily="49" charset="-122"/>
                    <a:cs typeface="楷体" panose="02010609060101010101" pitchFamily="49" charset="-122"/>
                  </a:rPr>
                  <a:t> 上存在一个零概率集合 C，在 C 之外，对于所有的 X，有下式成立：</a:t>
                </a:r>
                <a:endParaRPr lang="zh-CN"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lang="zh-CN"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zh-CN" sz="2200" dirty="0">
                    <a:latin typeface="楷体" panose="02010609060101010101" pitchFamily="49" charset="-122"/>
                    <a:ea typeface="楷体" panose="02010609060101010101" pitchFamily="49" charset="-122"/>
                    <a:cs typeface="楷体" panose="02010609060101010101" pitchFamily="49" charset="-122"/>
                  </a:rPr>
                  <a:t>在一个固定的训练集和参数空间Θ上，所有满足 h(Θ,X)=k 的 X 构成的集合是一个超矩形单元。对于所有 h(Θ,X)只有有限的K个这种超矩阵单元，记作</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zh-CN" sz="2200" dirty="0">
                            <a:latin typeface="楷体" panose="02010609060101010101" pitchFamily="49" charset="-122"/>
                            <a:ea typeface="楷体" panose="02010609060101010101" pitchFamily="49" charset="-122"/>
                            <a:cs typeface="楷体" panose="02010609060101010101" pitchFamily="49" charset="-122"/>
                            <a:sym typeface="+mn-ea"/>
                          </a:rPr>
                          <m:t>S</m:t>
                        </m:r>
                      </m:e>
                      <m:sub>
                        <m:r>
                          <a:rPr lang="zh-CN" sz="2200" dirty="0">
                            <a:latin typeface="楷体" panose="02010609060101010101" pitchFamily="49" charset="-122"/>
                            <a:ea typeface="楷体" panose="02010609060101010101" pitchFamily="49" charset="-122"/>
                            <a:cs typeface="楷体" panose="02010609060101010101" pitchFamily="49" charset="-122"/>
                            <a:sym typeface="+mn-ea"/>
                          </a:rPr>
                          <m:t>1</m:t>
                        </m:r>
                      </m:sub>
                    </m:sSub>
                  </m:oMath>
                </a14:m>
                <a:r>
                  <a:rPr lang="zh-CN" sz="2200" dirty="0">
                    <a:latin typeface="楷体" panose="02010609060101010101" pitchFamily="49" charset="-122"/>
                    <a:ea typeface="楷体" panose="02010609060101010101" pitchFamily="49" charset="-122"/>
                    <a:cs typeface="楷体" panose="02010609060101010101" pitchFamily="49" charset="-122"/>
                  </a:rPr>
                  <a:t>,…,</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zh-CN" sz="2200" dirty="0">
                            <a:latin typeface="楷体" panose="02010609060101010101" pitchFamily="49" charset="-122"/>
                            <a:ea typeface="楷体" panose="02010609060101010101" pitchFamily="49" charset="-122"/>
                            <a:cs typeface="楷体" panose="02010609060101010101" pitchFamily="49" charset="-122"/>
                            <a:sym typeface="+mn-ea"/>
                          </a:rPr>
                          <m:t>S</m:t>
                        </m:r>
                      </m:e>
                      <m:sub>
                        <m:r>
                          <a:rPr lang="zh-CN" sz="2200" dirty="0">
                            <a:latin typeface="楷体" panose="02010609060101010101" pitchFamily="49" charset="-122"/>
                            <a:ea typeface="楷体" panose="02010609060101010101" pitchFamily="49" charset="-122"/>
                            <a:cs typeface="楷体" panose="02010609060101010101" pitchFamily="49" charset="-122"/>
                            <a:sym typeface="+mn-ea"/>
                          </a:rPr>
                          <m:t>K</m:t>
                        </m:r>
                      </m:sub>
                    </m:sSub>
                  </m:oMath>
                </a14:m>
                <a:r>
                  <a:rPr lang="zh-CN" sz="2200" dirty="0">
                    <a:latin typeface="楷体" panose="02010609060101010101" pitchFamily="49" charset="-122"/>
                    <a:ea typeface="楷体" panose="02010609060101010101" pitchFamily="49" charset="-122"/>
                    <a:cs typeface="楷体" panose="02010609060101010101" pitchFamily="49" charset="-122"/>
                  </a:rPr>
                  <a:t>。若{X : h(Θ, X)=k}=</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zh-CN" sz="2200" dirty="0">
                            <a:latin typeface="楷体" panose="02010609060101010101" pitchFamily="49" charset="-122"/>
                            <a:ea typeface="楷体" panose="02010609060101010101" pitchFamily="49" charset="-122"/>
                            <a:cs typeface="楷体" panose="02010609060101010101" pitchFamily="49" charset="-122"/>
                            <a:sym typeface="+mn-ea"/>
                          </a:rPr>
                          <m:t>S</m:t>
                        </m:r>
                      </m:e>
                      <m:sub>
                        <m:r>
                          <a:rPr lang="zh-CN" sz="2200" dirty="0">
                            <a:latin typeface="楷体" panose="02010609060101010101" pitchFamily="49" charset="-122"/>
                            <a:ea typeface="楷体" panose="02010609060101010101" pitchFamily="49" charset="-122"/>
                            <a:cs typeface="楷体" panose="02010609060101010101" pitchFamily="49" charset="-122"/>
                            <a:sym typeface="+mn-ea"/>
                          </a:rPr>
                          <m:t>k</m:t>
                        </m:r>
                      </m:sub>
                    </m:sSub>
                  </m:oMath>
                </a14:m>
                <a:r>
                  <a:rPr lang="zh-CN" altLang="en-US" sz="2200" dirty="0">
                    <a:latin typeface="Cambria Math" panose="02040503050406030204" pitchFamily="18" charset="0"/>
                    <a:ea typeface="楷体" panose="02010609060101010101" pitchFamily="49" charset="-122"/>
                    <a:cs typeface="Cambria Math" panose="02040503050406030204" pitchFamily="18" charset="0"/>
                  </a:rPr>
                  <a:t>，</a:t>
                </a:r>
                <a:r>
                  <a:rPr lang="zh-CN" sz="2200" dirty="0">
                    <a:latin typeface="楷体" panose="02010609060101010101" pitchFamily="49" charset="-122"/>
                    <a:ea typeface="楷体" panose="02010609060101010101" pitchFamily="49" charset="-122"/>
                    <a:cs typeface="楷体" panose="02010609060101010101" pitchFamily="49" charset="-122"/>
                  </a:rPr>
                  <a:t>此时则定义ϕ(Θ)=k，并令</a:t>
                </a:r>
                <a14:m>
                  <m:oMath xmlns:m="http://schemas.openxmlformats.org/officeDocument/2006/math">
                    <m:r>
                      <a:rPr lang="en-US" altLang="zh-CN" sz="2200" dirty="0">
                        <a:latin typeface="楷体" panose="02010609060101010101" pitchFamily="49" charset="-122"/>
                        <a:ea typeface="楷体" panose="02010609060101010101" pitchFamily="49" charset="-122"/>
                        <a:cs typeface="楷体" panose="02010609060101010101" pitchFamily="49" charset="-122"/>
                      </a:rPr>
                      <m:t> </m:t>
                    </m:r>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zh-CN" sz="2200" dirty="0">
                            <a:latin typeface="楷体" panose="02010609060101010101" pitchFamily="49" charset="-122"/>
                            <a:ea typeface="楷体" panose="02010609060101010101" pitchFamily="49" charset="-122"/>
                            <a:cs typeface="楷体" panose="02010609060101010101" pitchFamily="49" charset="-122"/>
                            <a:sym typeface="+mn-ea"/>
                          </a:rPr>
                          <m:t>N</m:t>
                        </m:r>
                      </m:e>
                      <m:sub>
                        <m:r>
                          <a:rPr lang="zh-CN" sz="2200" dirty="0">
                            <a:latin typeface="楷体" panose="02010609060101010101" pitchFamily="49" charset="-122"/>
                            <a:ea typeface="楷体" panose="02010609060101010101" pitchFamily="49" charset="-122"/>
                            <a:cs typeface="楷体" panose="02010609060101010101" pitchFamily="49" charset="-122"/>
                            <a:sym typeface="+mn-ea"/>
                          </a:rPr>
                          <m:t>k</m:t>
                        </m:r>
                      </m:sub>
                    </m:sSub>
                  </m:oMath>
                </a14:m>
                <a:r>
                  <a:rPr lang="zh-CN" sz="2200" dirty="0">
                    <a:latin typeface="楷体" panose="02010609060101010101" pitchFamily="49" charset="-122"/>
                    <a:ea typeface="楷体" panose="02010609060101010101" pitchFamily="49" charset="-122"/>
                    <a:cs typeface="楷体" panose="02010609060101010101" pitchFamily="49" charset="-122"/>
                  </a:rPr>
                  <a:t>为前 N次试验中 ϕ(Θn) = k 的次数。那么有：</a:t>
                </a:r>
                <a:endParaRPr lang="zh-CN"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zh-CN" sz="2200" dirty="0">
                    <a:latin typeface="楷体" panose="02010609060101010101" pitchFamily="49" charset="-122"/>
                    <a:ea typeface="楷体" panose="02010609060101010101" pitchFamily="49" charset="-122"/>
                    <a:cs typeface="楷体" panose="02010609060101010101" pitchFamily="49" charset="-122"/>
                  </a:rPr>
                  <a:t> </a:t>
                </a:r>
                <a:r>
                  <a:rPr lang="en-US" altLang="zh-CN" sz="2200" dirty="0">
                    <a:latin typeface="楷体" panose="02010609060101010101" pitchFamily="49" charset="-122"/>
                    <a:ea typeface="楷体" panose="02010609060101010101" pitchFamily="49" charset="-122"/>
                    <a:cs typeface="楷体" panose="02010609060101010101" pitchFamily="49" charset="-122"/>
                  </a:rPr>
                  <a:t>                       </a:t>
                </a:r>
                <a:r>
                  <a:rPr lang="zh-CN" altLang="en-US" sz="2200" dirty="0">
                    <a:latin typeface="楷体" panose="02010609060101010101" pitchFamily="49" charset="-122"/>
                    <a:ea typeface="楷体" panose="02010609060101010101" pitchFamily="49" charset="-122"/>
                    <a:cs typeface="楷体" panose="02010609060101010101" pitchFamily="49" charset="-122"/>
                  </a:rPr>
                  <a:t>，</a:t>
                </a:r>
                <a:r>
                  <a:rPr lang="zh-CN" sz="2200" dirty="0">
                    <a:latin typeface="楷体" panose="02010609060101010101" pitchFamily="49" charset="-122"/>
                    <a:ea typeface="楷体" panose="02010609060101010101" pitchFamily="49" charset="-122"/>
                    <a:cs typeface="楷体" panose="02010609060101010101" pitchFamily="49" charset="-122"/>
                  </a:rPr>
                  <a:t>再由大数定理可得</a:t>
                </a:r>
                <a:r>
                  <a:rPr lang="en-US" altLang="zh-CN" sz="2200" dirty="0">
                    <a:latin typeface="楷体" panose="02010609060101010101" pitchFamily="49" charset="-122"/>
                    <a:ea typeface="楷体" panose="02010609060101010101" pitchFamily="49" charset="-122"/>
                    <a:cs typeface="楷体" panose="02010609060101010101" pitchFamily="49" charset="-122"/>
                  </a:rPr>
                  <a:t>               会收敛到 </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dirty="0">
                            <a:latin typeface="楷体" panose="02010609060101010101" pitchFamily="49" charset="-122"/>
                            <a:ea typeface="楷体" panose="02010609060101010101" pitchFamily="49" charset="-122"/>
                            <a:cs typeface="楷体" panose="02010609060101010101" pitchFamily="49" charset="-122"/>
                            <a:sym typeface="+mn-ea"/>
                          </a:rPr>
                          <m:t>Pr</m:t>
                        </m:r>
                      </m:e>
                      <m:sub>
                        <m:r>
                          <a:rPr lang="en-US" altLang="zh-CN" sz="2200" dirty="0">
                            <a:latin typeface="楷体" panose="02010609060101010101" pitchFamily="49" charset="-122"/>
                            <a:ea typeface="楷体" panose="02010609060101010101" pitchFamily="49" charset="-122"/>
                            <a:cs typeface="楷体" panose="02010609060101010101" pitchFamily="49" charset="-122"/>
                            <a:sym typeface="+mn-ea"/>
                          </a:rPr>
                          <m:t>Θ</m:t>
                        </m:r>
                      </m:sub>
                    </m:sSub>
                  </m:oMath>
                </a14:m>
                <a:r>
                  <a:rPr lang="en-US" altLang="zh-CN" sz="2200" dirty="0">
                    <a:latin typeface="楷体" panose="02010609060101010101" pitchFamily="49" charset="-122"/>
                    <a:ea typeface="楷体" panose="02010609060101010101" pitchFamily="49" charset="-122"/>
                    <a:cs typeface="楷体" panose="02010609060101010101" pitchFamily="49" charset="-122"/>
                  </a:rPr>
                  <a:t>(ϕ(Θ)=k)</a:t>
                </a:r>
                <a:endParaRPr lang="en-US" altLang="zh-CN"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lang="en-US" altLang="zh-CN"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en-US" altLang="zh-CN" sz="2200" dirty="0">
                    <a:latin typeface="楷体" panose="02010609060101010101" pitchFamily="49" charset="-122"/>
                    <a:ea typeface="楷体" panose="02010609060101010101" pitchFamily="49" charset="-122"/>
                    <a:cs typeface="楷体" panose="02010609060101010101" pitchFamily="49" charset="-122"/>
                  </a:rPr>
                  <a:t>对于 k 的某个值，所有集合的并集都不会发生收敛，得到一个概率为零的集合 C，因此在 C 之外有</a:t>
                </a:r>
                <a:endParaRPr lang="en-US" altLang="zh-CN"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lang="en-US" altLang="zh-CN"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en-US" altLang="zh-CN" sz="2200" dirty="0">
                    <a:latin typeface="楷体" panose="02010609060101010101" pitchFamily="49" charset="-122"/>
                    <a:ea typeface="楷体" panose="02010609060101010101" pitchFamily="49" charset="-122"/>
                    <a:cs typeface="楷体" panose="02010609060101010101" pitchFamily="49" charset="-122"/>
                  </a:rPr>
                  <a:t>上式右边即是</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dirty="0">
                            <a:latin typeface="楷体" panose="02010609060101010101" pitchFamily="49" charset="-122"/>
                            <a:ea typeface="楷体" panose="02010609060101010101" pitchFamily="49" charset="-122"/>
                            <a:cs typeface="楷体" panose="02010609060101010101" pitchFamily="49" charset="-122"/>
                            <a:sym typeface="+mn-ea"/>
                          </a:rPr>
                          <m:t>𝑃𝑟</m:t>
                        </m:r>
                      </m:e>
                      <m:sub>
                        <m:r>
                          <a:rPr lang="en-US" altLang="zh-CN" sz="2200" dirty="0">
                            <a:latin typeface="楷体" panose="02010609060101010101" pitchFamily="49" charset="-122"/>
                            <a:ea typeface="楷体" panose="02010609060101010101" pitchFamily="49" charset="-122"/>
                            <a:cs typeface="楷体" panose="02010609060101010101" pitchFamily="49" charset="-122"/>
                            <a:sym typeface="+mn-ea"/>
                          </a:rPr>
                          <m:t>𝛩</m:t>
                        </m:r>
                      </m:sub>
                    </m:sSub>
                  </m:oMath>
                </a14:m>
                <a:r>
                  <a:rPr lang="en-US" altLang="zh-CN" sz="2200" dirty="0">
                    <a:latin typeface="楷体" panose="02010609060101010101" pitchFamily="49" charset="-122"/>
                    <a:ea typeface="楷体" panose="02010609060101010101" pitchFamily="49" charset="-122"/>
                    <a:cs typeface="楷体" panose="02010609060101010101" pitchFamily="49" charset="-122"/>
                  </a:rPr>
                  <a:t>(h(X, Θ) = k)</a:t>
                </a:r>
                <a:r>
                  <a:rPr lang="zh-CN" altLang="en-US" sz="2200" dirty="0">
                    <a:latin typeface="楷体" panose="02010609060101010101" pitchFamily="49" charset="-122"/>
                    <a:ea typeface="楷体" panose="02010609060101010101" pitchFamily="49" charset="-122"/>
                    <a:cs typeface="楷体" panose="02010609060101010101" pitchFamily="49" charset="-122"/>
                  </a:rPr>
                  <a:t>，定理得证。</a:t>
                </a:r>
                <a:endParaRPr lang="zh-CN" altLang="en-US" sz="2200" dirty="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3" name="文本框 2"/>
              <p:cNvSpPr txBox="1">
                <a:spLocks noRot="1" noChangeAspect="1" noMove="1" noResize="1" noEditPoints="1" noAdjustHandles="1" noChangeArrowheads="1" noChangeShapeType="1" noTextEdit="1"/>
              </p:cNvSpPr>
              <p:nvPr/>
            </p:nvSpPr>
            <p:spPr>
              <a:xfrm>
                <a:off x="513080" y="1403350"/>
                <a:ext cx="11332210" cy="4761865"/>
              </a:xfrm>
              <a:prstGeom prst="rect">
                <a:avLst/>
              </a:prstGeom>
              <a:blipFill rotWithShape="1">
                <a:blip r:embed="rId1"/>
                <a:stretch>
                  <a:fillRect/>
                </a:stretch>
              </a:blipFill>
            </p:spPr>
            <p:txBody>
              <a:bodyPr/>
              <a:lstStyle/>
              <a:p>
                <a:r>
                  <a:rPr lang="zh-CN" altLang="en-US">
                    <a:noFill/>
                  </a:rPr>
                  <a:t> </a:t>
                </a:r>
              </a:p>
            </p:txBody>
          </p:sp>
        </mc:Fallback>
      </mc:AlternateContent>
      <p:pic>
        <p:nvPicPr>
          <p:cNvPr id="4" name="图片 3"/>
          <p:cNvPicPr>
            <a:picLocks noChangeAspect="1"/>
          </p:cNvPicPr>
          <p:nvPr/>
        </p:nvPicPr>
        <p:blipFill>
          <a:blip r:embed="rId2"/>
          <a:stretch>
            <a:fillRect/>
          </a:stretch>
        </p:blipFill>
        <p:spPr>
          <a:xfrm>
            <a:off x="3964940" y="1791970"/>
            <a:ext cx="3145790" cy="576580"/>
          </a:xfrm>
          <a:prstGeom prst="rect">
            <a:avLst/>
          </a:prstGeom>
        </p:spPr>
      </p:pic>
      <p:pic>
        <p:nvPicPr>
          <p:cNvPr id="7" name="图片 6"/>
          <p:cNvPicPr>
            <a:picLocks noChangeAspect="1"/>
          </p:cNvPicPr>
          <p:nvPr/>
        </p:nvPicPr>
        <p:blipFill>
          <a:blip r:embed="rId3"/>
          <a:stretch>
            <a:fillRect/>
          </a:stretch>
        </p:blipFill>
        <p:spPr>
          <a:xfrm>
            <a:off x="542925" y="3429000"/>
            <a:ext cx="3352165" cy="579755"/>
          </a:xfrm>
          <a:prstGeom prst="rect">
            <a:avLst/>
          </a:prstGeom>
        </p:spPr>
      </p:pic>
      <p:pic>
        <p:nvPicPr>
          <p:cNvPr id="8" name="图片 7"/>
          <p:cNvPicPr>
            <a:picLocks noChangeAspect="1"/>
          </p:cNvPicPr>
          <p:nvPr/>
        </p:nvPicPr>
        <p:blipFill>
          <a:blip r:embed="rId4"/>
          <a:stretch>
            <a:fillRect/>
          </a:stretch>
        </p:blipFill>
        <p:spPr>
          <a:xfrm>
            <a:off x="6485890" y="3429000"/>
            <a:ext cx="2026285" cy="579120"/>
          </a:xfrm>
          <a:prstGeom prst="rect">
            <a:avLst/>
          </a:prstGeom>
        </p:spPr>
      </p:pic>
      <p:pic>
        <p:nvPicPr>
          <p:cNvPr id="10" name="图片 9"/>
          <p:cNvPicPr>
            <a:picLocks noChangeAspect="1"/>
          </p:cNvPicPr>
          <p:nvPr/>
        </p:nvPicPr>
        <p:blipFill>
          <a:blip r:embed="rId5"/>
          <a:stretch>
            <a:fillRect/>
          </a:stretch>
        </p:blipFill>
        <p:spPr>
          <a:xfrm>
            <a:off x="1793875" y="4445000"/>
            <a:ext cx="4782185" cy="7023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75993" y="720075"/>
            <a:ext cx="304101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分类树基本理论</a:t>
            </a:r>
            <a:endParaRPr lang="zh-CN" altLang="en-US"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3" name="文本框 2"/>
              <p:cNvSpPr txBox="1"/>
              <p:nvPr/>
            </p:nvSpPr>
            <p:spPr>
              <a:xfrm>
                <a:off x="513080" y="1403350"/>
                <a:ext cx="10516870" cy="4761865"/>
              </a:xfrm>
              <a:prstGeom prst="rect">
                <a:avLst/>
              </a:prstGeom>
              <a:noFill/>
            </p:spPr>
            <p:txBody>
              <a:bodyPr wrap="square" rtlCol="0">
                <a:noAutofit/>
              </a:bodyPr>
              <a:lstStyle/>
              <a:p>
                <a:pPr marL="0" indent="0">
                  <a:buFont typeface="Wingdings" panose="05000000000000000000" pitchFamily="2" charset="2"/>
                  <a:buNone/>
                </a:pPr>
                <a:r>
                  <a:rPr sz="2200" dirty="0">
                    <a:latin typeface="楷体" panose="02010609060101010101" pitchFamily="49" charset="-122"/>
                    <a:ea typeface="楷体" panose="02010609060101010101" pitchFamily="49" charset="-122"/>
                    <a:cs typeface="楷体" panose="02010609060101010101" pitchFamily="49" charset="-122"/>
                  </a:rPr>
                  <a:t>由定理6.3可知，随着随机森林中树的数量的增加，模型的分类误差上限趋于一个固定值。即随机森林不会随着分类树数目的增加而产生过度拟合的问题，将对未知实例预测提供较好的参考思路和应用性。类似定理6.2，我们将给出随机森林分类误差的一个上界，为叙述方便，我们先给出如下定义：</a:t>
                </a: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sz="2200" dirty="0">
                    <a:latin typeface="楷体" panose="02010609060101010101" pitchFamily="49" charset="-122"/>
                    <a:ea typeface="楷体" panose="02010609060101010101" pitchFamily="49" charset="-122"/>
                    <a:cs typeface="楷体" panose="02010609060101010101" pitchFamily="49" charset="-122"/>
                  </a:rPr>
                  <a:t>给定一组分类器 h(X, </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sz="2200" dirty="0">
                            <a:latin typeface="楷体" panose="02010609060101010101" pitchFamily="49" charset="-122"/>
                            <a:ea typeface="楷体" panose="02010609060101010101" pitchFamily="49" charset="-122"/>
                            <a:cs typeface="楷体" panose="02010609060101010101" pitchFamily="49" charset="-122"/>
                            <a:sym typeface="+mn-ea"/>
                          </a:rPr>
                          <m:t>Θ</m:t>
                        </m:r>
                      </m:e>
                      <m:sub>
                        <m:r>
                          <a:rPr lang="zh-CN" sz="2200" dirty="0">
                            <a:latin typeface="楷体" panose="02010609060101010101" pitchFamily="49" charset="-122"/>
                            <a:ea typeface="楷体" panose="02010609060101010101" pitchFamily="49" charset="-122"/>
                            <a:cs typeface="楷体" panose="02010609060101010101" pitchFamily="49" charset="-122"/>
                            <a:sym typeface="+mn-ea"/>
                          </a:rPr>
                          <m:t>1</m:t>
                        </m:r>
                      </m:sub>
                    </m:sSub>
                  </m:oMath>
                </a14:m>
                <a:r>
                  <a:rPr sz="2200" dirty="0">
                    <a:latin typeface="楷体" panose="02010609060101010101" pitchFamily="49" charset="-122"/>
                    <a:ea typeface="楷体" panose="02010609060101010101" pitchFamily="49" charset="-122"/>
                    <a:cs typeface="楷体" panose="02010609060101010101" pitchFamily="49" charset="-122"/>
                  </a:rPr>
                  <a:t>), h(X, </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sz="2200" dirty="0">
                            <a:latin typeface="楷体" panose="02010609060101010101" pitchFamily="49" charset="-122"/>
                            <a:ea typeface="楷体" panose="02010609060101010101" pitchFamily="49" charset="-122"/>
                            <a:cs typeface="楷体" panose="02010609060101010101" pitchFamily="49" charset="-122"/>
                            <a:sym typeface="+mn-ea"/>
                          </a:rPr>
                          <m:t>Θ</m:t>
                        </m:r>
                      </m:e>
                      <m:sub>
                        <m:r>
                          <a:rPr lang="zh-CN" sz="2200" dirty="0">
                            <a:latin typeface="楷体" panose="02010609060101010101" pitchFamily="49" charset="-122"/>
                            <a:ea typeface="楷体" panose="02010609060101010101" pitchFamily="49" charset="-122"/>
                            <a:cs typeface="楷体" panose="02010609060101010101" pitchFamily="49" charset="-122"/>
                            <a:sym typeface="+mn-ea"/>
                          </a:rPr>
                          <m:t>2</m:t>
                        </m:r>
                      </m:sub>
                    </m:sSub>
                  </m:oMath>
                </a14:m>
                <a:r>
                  <a:rPr sz="2200" dirty="0">
                    <a:latin typeface="楷体" panose="02010609060101010101" pitchFamily="49" charset="-122"/>
                    <a:ea typeface="楷体" panose="02010609060101010101" pitchFamily="49" charset="-122"/>
                    <a:cs typeface="楷体" panose="02010609060101010101" pitchFamily="49" charset="-122"/>
                  </a:rPr>
                  <a:t>)</a:t>
                </a:r>
                <a:r>
                  <a:rPr lang="zh-CN" sz="2200" dirty="0">
                    <a:latin typeface="楷体" panose="02010609060101010101" pitchFamily="49" charset="-122"/>
                    <a:ea typeface="楷体" panose="02010609060101010101" pitchFamily="49" charset="-122"/>
                    <a:cs typeface="楷体" panose="02010609060101010101" pitchFamily="49" charset="-122"/>
                    <a:sym typeface="+mn-ea"/>
                  </a:rPr>
                  <a:t>,… ,</a:t>
                </a:r>
                <a:r>
                  <a:rPr sz="2200" dirty="0">
                    <a:latin typeface="楷体" panose="02010609060101010101" pitchFamily="49" charset="-122"/>
                    <a:ea typeface="楷体" panose="02010609060101010101" pitchFamily="49" charset="-122"/>
                    <a:cs typeface="楷体" panose="02010609060101010101" pitchFamily="49" charset="-122"/>
                  </a:rPr>
                  <a:t>h(X, </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sz="2200" dirty="0">
                            <a:latin typeface="楷体" panose="02010609060101010101" pitchFamily="49" charset="-122"/>
                            <a:ea typeface="楷体" panose="02010609060101010101" pitchFamily="49" charset="-122"/>
                            <a:cs typeface="楷体" panose="02010609060101010101" pitchFamily="49" charset="-122"/>
                            <a:sym typeface="+mn-ea"/>
                          </a:rPr>
                          <m:t>Θ</m:t>
                        </m:r>
                      </m:e>
                      <m:sub>
                        <m:r>
                          <a:rPr lang="zh-CN" sz="2200" dirty="0">
                            <a:latin typeface="楷体" panose="02010609060101010101" pitchFamily="49" charset="-122"/>
                            <a:ea typeface="楷体" panose="02010609060101010101" pitchFamily="49" charset="-122"/>
                            <a:cs typeface="楷体" panose="02010609060101010101" pitchFamily="49" charset="-122"/>
                            <a:sym typeface="+mn-ea"/>
                          </a:rPr>
                          <m:t>𝑀</m:t>
                        </m:r>
                      </m:sub>
                    </m:sSub>
                  </m:oMath>
                </a14:m>
                <a:r>
                  <a:rPr sz="2200" dirty="0">
                    <a:latin typeface="楷体" panose="02010609060101010101" pitchFamily="49" charset="-122"/>
                    <a:ea typeface="楷体" panose="02010609060101010101" pitchFamily="49" charset="-122"/>
                    <a:cs typeface="楷体" panose="02010609060101010101" pitchFamily="49" charset="-122"/>
                  </a:rPr>
                  <a:t>)</a:t>
                </a:r>
                <a:r>
                  <a:rPr lang="zh-CN" sz="2200" dirty="0">
                    <a:latin typeface="楷体" panose="02010609060101010101" pitchFamily="49" charset="-122"/>
                    <a:ea typeface="楷体" panose="02010609060101010101" pitchFamily="49" charset="-122"/>
                    <a:cs typeface="楷体" panose="02010609060101010101" pitchFamily="49" charset="-122"/>
                  </a:rPr>
                  <a:t>，</a:t>
                </a:r>
                <a:r>
                  <a:rPr sz="2200" dirty="0">
                    <a:latin typeface="楷体" panose="02010609060101010101" pitchFamily="49" charset="-122"/>
                    <a:ea typeface="楷体" panose="02010609060101010101" pitchFamily="49" charset="-122"/>
                    <a:cs typeface="楷体" panose="02010609060101010101" pitchFamily="49" charset="-122"/>
                  </a:rPr>
                  <a:t>并使用从随机向量 (X,Y)的分布中随机抽取的训练集，将边际函数定义为</a:t>
                </a: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zh-CN" sz="2200" dirty="0">
                    <a:latin typeface="楷体" panose="02010609060101010101" pitchFamily="49" charset="-122"/>
                    <a:ea typeface="楷体" panose="02010609060101010101" pitchFamily="49" charset="-122"/>
                    <a:cs typeface="楷体" panose="02010609060101010101" pitchFamily="49" charset="-122"/>
                    <a:sym typeface="+mn-ea"/>
                  </a:rPr>
                  <a:t>其中</a:t>
                </a:r>
                <a:r>
                  <a:rPr lang="en-US" altLang="zh-CN" sz="2200" i="1" dirty="0">
                    <a:latin typeface="Times New Roman" panose="02020603050405020304" pitchFamily="18" charset="0"/>
                    <a:ea typeface="楷体" panose="02010609060101010101" pitchFamily="49" charset="-122"/>
                    <a:cs typeface="Times New Roman" panose="02020603050405020304" pitchFamily="18" charset="0"/>
                    <a:sym typeface="+mn-ea"/>
                  </a:rPr>
                  <a:t>I</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sym typeface="+mn-ea"/>
                  </a:rPr>
                  <a:t>(·)</a:t>
                </a:r>
                <a:r>
                  <a:rPr lang="zh-CN" altLang="en-US" sz="2200" dirty="0">
                    <a:latin typeface="Times New Roman" panose="02020603050405020304" pitchFamily="18" charset="0"/>
                    <a:ea typeface="楷体" panose="02010609060101010101" pitchFamily="49" charset="-122"/>
                    <a:cs typeface="Times New Roman" panose="02020603050405020304" pitchFamily="18" charset="0"/>
                    <a:sym typeface="+mn-ea"/>
                  </a:rPr>
                  <a:t>是示性函数。</a:t>
                </a:r>
                <a:endParaRPr lang="zh-CN" altLang="en-US" sz="2200" dirty="0">
                  <a:latin typeface="Times New Roman" panose="02020603050405020304" pitchFamily="18" charset="0"/>
                  <a:ea typeface="楷体" panose="02010609060101010101" pitchFamily="49" charset="-122"/>
                  <a:cs typeface="Times New Roman" panose="02020603050405020304" pitchFamily="18" charset="0"/>
                  <a:sym typeface="+mn-ea"/>
                </a:endParaRPr>
              </a:p>
              <a:p>
                <a:pPr marL="0" indent="0">
                  <a:buFont typeface="Wingdings" panose="05000000000000000000" pitchFamily="2" charset="2"/>
                  <a:buNone/>
                </a:pPr>
                <a:endParaRPr lang="zh-CN" altLang="en-US" sz="2200" dirty="0">
                  <a:latin typeface="Times New Roman" panose="02020603050405020304" pitchFamily="18" charset="0"/>
                  <a:ea typeface="楷体" panose="02010609060101010101" pitchFamily="49" charset="-122"/>
                  <a:cs typeface="Times New Roman" panose="02020603050405020304" pitchFamily="18" charset="0"/>
                  <a:sym typeface="+mn-ea"/>
                </a:endParaRPr>
              </a:p>
              <a:p>
                <a:pPr marL="0" indent="0">
                  <a:buFont typeface="Wingdings" panose="05000000000000000000" pitchFamily="2" charset="2"/>
                  <a:buNone/>
                </a:pPr>
                <a:r>
                  <a:rPr sz="2200" dirty="0">
                    <a:latin typeface="楷体" panose="02010609060101010101" pitchFamily="49" charset="-122"/>
                    <a:ea typeface="楷体" panose="02010609060101010101" pitchFamily="49" charset="-122"/>
                    <a:cs typeface="楷体" panose="02010609060101010101" pitchFamily="49" charset="-122"/>
                  </a:rPr>
                  <a:t>边际函数衡量的是正确分类在 (X,Y ) 的平均投票数超过任何其他分类的平均投</a:t>
                </a:r>
                <a:r>
                  <a:rPr lang="zh-CN" sz="2200" dirty="0">
                    <a:latin typeface="楷体" panose="02010609060101010101" pitchFamily="49" charset="-122"/>
                    <a:ea typeface="楷体" panose="02010609060101010101" pitchFamily="49" charset="-122"/>
                    <a:cs typeface="楷体" panose="02010609060101010101" pitchFamily="49" charset="-122"/>
                  </a:rPr>
                  <a:t>票</a:t>
                </a:r>
                <a:r>
                  <a:rPr sz="2200" dirty="0">
                    <a:latin typeface="楷体" panose="02010609060101010101" pitchFamily="49" charset="-122"/>
                    <a:ea typeface="楷体" panose="02010609060101010101" pitchFamily="49" charset="-122"/>
                    <a:cs typeface="楷体" panose="02010609060101010101" pitchFamily="49" charset="-122"/>
                  </a:rPr>
                  <a:t>数的程度。差距越大，对分类的信心就越大。</a:t>
                </a:r>
                <a:endParaRPr sz="2200" dirty="0"/>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p:txBody>
          </p:sp>
        </mc:Choice>
        <mc:Fallback>
          <p:sp>
            <p:nvSpPr>
              <p:cNvPr id="3" name="文本框 2"/>
              <p:cNvSpPr txBox="1">
                <a:spLocks noRot="1" noChangeAspect="1" noMove="1" noResize="1" noEditPoints="1" noAdjustHandles="1" noChangeArrowheads="1" noChangeShapeType="1" noTextEdit="1"/>
              </p:cNvSpPr>
              <p:nvPr/>
            </p:nvSpPr>
            <p:spPr>
              <a:xfrm>
                <a:off x="513080" y="1403350"/>
                <a:ext cx="10516870" cy="4761865"/>
              </a:xfrm>
              <a:prstGeom prst="rect">
                <a:avLst/>
              </a:prstGeom>
              <a:blipFill rotWithShape="1">
                <a:blip r:embed="rId1"/>
                <a:stretch>
                  <a:fillRect b="-69943"/>
                </a:stretch>
              </a:blipFill>
            </p:spPr>
            <p:txBody>
              <a:bodyPr/>
              <a:lstStyle/>
              <a:p>
                <a:r>
                  <a:rPr lang="zh-CN" altLang="en-US">
                    <a:noFill/>
                  </a:rPr>
                  <a:t> </a:t>
                </a:r>
              </a:p>
            </p:txBody>
          </p:sp>
        </mc:Fallback>
      </mc:AlternateContent>
      <p:pic>
        <p:nvPicPr>
          <p:cNvPr id="4" name="图片 3"/>
          <p:cNvPicPr>
            <a:picLocks noChangeAspect="1"/>
          </p:cNvPicPr>
          <p:nvPr/>
        </p:nvPicPr>
        <p:blipFill>
          <a:blip r:embed="rId2"/>
          <a:stretch>
            <a:fillRect/>
          </a:stretch>
        </p:blipFill>
        <p:spPr>
          <a:xfrm>
            <a:off x="2001520" y="3491865"/>
            <a:ext cx="5848350" cy="584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75993" y="720075"/>
            <a:ext cx="304101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分类树基本理论</a:t>
            </a:r>
            <a:endParaRPr lang="zh-CN" altLang="en-US"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3" name="文本框 2"/>
              <p:cNvSpPr txBox="1"/>
              <p:nvPr/>
            </p:nvSpPr>
            <p:spPr>
              <a:xfrm>
                <a:off x="513080" y="1403350"/>
                <a:ext cx="10516870" cy="5015865"/>
              </a:xfrm>
              <a:prstGeom prst="rect">
                <a:avLst/>
              </a:prstGeom>
              <a:noFill/>
            </p:spPr>
            <p:txBody>
              <a:bodyPr wrap="square" rtlCol="0">
                <a:noAutofit/>
              </a:bodyPr>
              <a:lstStyle/>
              <a:p>
                <a:pPr marL="0" indent="0">
                  <a:buFont typeface="Wingdings" panose="05000000000000000000" pitchFamily="2" charset="2"/>
                  <a:buNone/>
                </a:pPr>
                <a:r>
                  <a:rPr sz="2200" dirty="0">
                    <a:latin typeface="楷体" panose="02010609060101010101" pitchFamily="49" charset="-122"/>
                    <a:ea typeface="楷体" panose="02010609060101010101" pitchFamily="49" charset="-122"/>
                    <a:cs typeface="楷体" panose="02010609060101010101" pitchFamily="49" charset="-122"/>
                  </a:rPr>
                  <a:t>一般泛化误差由下式给出：</a:t>
                </a:r>
                <a14:m>
                  <m:oMath xmlns:m="http://schemas.openxmlformats.org/officeDocument/2006/math">
                    <m:sSup>
                      <m:sSupPr>
                        <m:ctrlPr>
                          <a:rPr lang="en-US" sz="2200" i="1" dirty="0">
                            <a:latin typeface="Cambria Math" panose="02040503050406030204" pitchFamily="18" charset="0"/>
                            <a:ea typeface="楷体" panose="02010609060101010101" pitchFamily="49" charset="-122"/>
                            <a:cs typeface="Cambria Math" panose="02040503050406030204" pitchFamily="18" charset="0"/>
                          </a:rPr>
                        </m:ctrlPr>
                      </m:sSupPr>
                      <m:e>
                        <m:r>
                          <a:rPr sz="2200" dirty="0">
                            <a:latin typeface="楷体" panose="02010609060101010101" pitchFamily="49" charset="-122"/>
                            <a:ea typeface="楷体" panose="02010609060101010101" pitchFamily="49" charset="-122"/>
                            <a:cs typeface="楷体" panose="02010609060101010101" pitchFamily="49" charset="-122"/>
                            <a:sym typeface="+mn-ea"/>
                          </a:rPr>
                          <m:t>PE</m:t>
                        </m:r>
                      </m:e>
                      <m:sup>
                        <m:r>
                          <a:rPr sz="2200" dirty="0">
                            <a:latin typeface="楷体" panose="02010609060101010101" pitchFamily="49" charset="-122"/>
                            <a:ea typeface="楷体" panose="02010609060101010101" pitchFamily="49" charset="-122"/>
                            <a:cs typeface="楷体" panose="02010609060101010101" pitchFamily="49" charset="-122"/>
                            <a:sym typeface="+mn-ea"/>
                          </a:rPr>
                          <m:t>∗</m:t>
                        </m:r>
                      </m:sup>
                    </m:sSup>
                  </m:oMath>
                </a14:m>
                <a:r>
                  <a:rPr sz="2200" dirty="0">
                    <a:latin typeface="楷体" panose="02010609060101010101" pitchFamily="49" charset="-122"/>
                    <a:ea typeface="楷体" panose="02010609060101010101" pitchFamily="49" charset="-122"/>
                    <a:cs typeface="楷体" panose="02010609060101010101" pitchFamily="49" charset="-122"/>
                  </a:rPr>
                  <a:t> = </a:t>
                </a:r>
                <a14:m>
                  <m:oMath xmlns:m="http://schemas.openxmlformats.org/officeDocument/2006/math">
                    <m:sSub>
                      <m:sSubPr>
                        <m:ctrlPr>
                          <a:rPr lang="en-US" sz="2200" i="1" dirty="0">
                            <a:latin typeface="Cambria Math" panose="02040503050406030204" pitchFamily="18" charset="0"/>
                            <a:ea typeface="楷体" panose="02010609060101010101" pitchFamily="49" charset="-122"/>
                            <a:cs typeface="Cambria Math" panose="02040503050406030204" pitchFamily="18" charset="0"/>
                          </a:rPr>
                        </m:ctrlPr>
                      </m:sSubPr>
                      <m:e>
                        <m:r>
                          <a:rPr sz="2200" dirty="0">
                            <a:latin typeface="楷体" panose="02010609060101010101" pitchFamily="49" charset="-122"/>
                            <a:ea typeface="楷体" panose="02010609060101010101" pitchFamily="49" charset="-122"/>
                            <a:cs typeface="楷体" panose="02010609060101010101" pitchFamily="49" charset="-122"/>
                            <a:sym typeface="+mn-ea"/>
                          </a:rPr>
                          <m:t>Pr</m:t>
                        </m:r>
                      </m:e>
                      <m:sub>
                        <m:r>
                          <a:rPr sz="2200" dirty="0">
                            <a:latin typeface="楷体" panose="02010609060101010101" pitchFamily="49" charset="-122"/>
                            <a:ea typeface="楷体" panose="02010609060101010101" pitchFamily="49" charset="-122"/>
                            <a:cs typeface="楷体" panose="02010609060101010101" pitchFamily="49" charset="-122"/>
                            <a:sym typeface="+mn-ea"/>
                          </a:rPr>
                          <m:t>X,Y</m:t>
                        </m:r>
                      </m:sub>
                    </m:sSub>
                  </m:oMath>
                </a14:m>
                <a:r>
                  <a:rPr sz="2200" dirty="0">
                    <a:latin typeface="楷体" panose="02010609060101010101" pitchFamily="49" charset="-122"/>
                    <a:ea typeface="楷体" panose="02010609060101010101" pitchFamily="49" charset="-122"/>
                    <a:cs typeface="楷体" panose="02010609060101010101" pitchFamily="49" charset="-122"/>
                  </a:rPr>
                  <a:t> (mg(X, Y ) &lt; 0)</a:t>
                </a: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sz="2200" dirty="0">
                    <a:latin typeface="楷体" panose="02010609060101010101" pitchFamily="49" charset="-122"/>
                    <a:ea typeface="楷体" panose="02010609060101010101" pitchFamily="49" charset="-122"/>
                    <a:cs typeface="楷体" panose="02010609060101010101" pitchFamily="49" charset="-122"/>
                  </a:rPr>
                  <a:t>随机森林的边际函数为</a:t>
                </a:r>
                <a:r>
                  <a:rPr lang="zh-CN" sz="2200" dirty="0">
                    <a:latin typeface="楷体" panose="02010609060101010101" pitchFamily="49" charset="-122"/>
                    <a:ea typeface="楷体" panose="02010609060101010101" pitchFamily="49" charset="-122"/>
                    <a:cs typeface="楷体" panose="02010609060101010101" pitchFamily="49" charset="-122"/>
                  </a:rPr>
                  <a:t>：</a:t>
                </a:r>
                <a:r>
                  <a:rPr sz="2200" dirty="0">
                    <a:latin typeface="楷体" panose="02010609060101010101" pitchFamily="49" charset="-122"/>
                    <a:ea typeface="楷体" panose="02010609060101010101" pitchFamily="49" charset="-122"/>
                    <a:cs typeface="楷体" panose="02010609060101010101" pitchFamily="49" charset="-122"/>
                  </a:rPr>
                  <a:t>mg(X,Y) = </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dirty="0">
                            <a:latin typeface="楷体" panose="02010609060101010101" pitchFamily="49" charset="-122"/>
                            <a:ea typeface="楷体" panose="02010609060101010101" pitchFamily="49" charset="-122"/>
                            <a:cs typeface="楷体" panose="02010609060101010101" pitchFamily="49" charset="-122"/>
                            <a:sym typeface="+mn-ea"/>
                          </a:rPr>
                          <m:t>𝑃𝑟</m:t>
                        </m:r>
                      </m:e>
                      <m:sub>
                        <m:r>
                          <a:rPr lang="en-US" altLang="zh-CN" sz="2200" dirty="0">
                            <a:latin typeface="楷体" panose="02010609060101010101" pitchFamily="49" charset="-122"/>
                            <a:ea typeface="楷体" panose="02010609060101010101" pitchFamily="49" charset="-122"/>
                            <a:cs typeface="楷体" panose="02010609060101010101" pitchFamily="49" charset="-122"/>
                            <a:sym typeface="+mn-ea"/>
                          </a:rPr>
                          <m:t>𝛩</m:t>
                        </m:r>
                      </m:sub>
                    </m:sSub>
                  </m:oMath>
                </a14:m>
                <a:r>
                  <a:rPr sz="2200" dirty="0">
                    <a:latin typeface="楷体" panose="02010609060101010101" pitchFamily="49" charset="-122"/>
                    <a:ea typeface="楷体" panose="02010609060101010101" pitchFamily="49" charset="-122"/>
                    <a:cs typeface="楷体" panose="02010609060101010101" pitchFamily="49" charset="-122"/>
                  </a:rPr>
                  <a:t>(h(X,Θ</a:t>
                </a:r>
                <a:r>
                  <a:rPr lang="zh-CN" sz="2200" dirty="0">
                    <a:latin typeface="楷体" panose="02010609060101010101" pitchFamily="49" charset="-122"/>
                    <a:ea typeface="楷体" panose="02010609060101010101" pitchFamily="49" charset="-122"/>
                    <a:cs typeface="楷体" panose="02010609060101010101" pitchFamily="49" charset="-122"/>
                  </a:rPr>
                  <a:t>）</a:t>
                </a:r>
                <a:r>
                  <a:rPr sz="2200" dirty="0">
                    <a:latin typeface="楷体" panose="02010609060101010101" pitchFamily="49" charset="-122"/>
                    <a:ea typeface="楷体" panose="02010609060101010101" pitchFamily="49" charset="-122"/>
                    <a:cs typeface="楷体" panose="02010609060101010101" pitchFamily="49" charset="-122"/>
                  </a:rPr>
                  <a:t>= Y) − </a:t>
                </a:r>
                <a14:m>
                  <m:oMath xmlns:m="http://schemas.openxmlformats.org/officeDocument/2006/math">
                    <m:sSub>
                      <m:sSubPr>
                        <m:ctrlPr>
                          <a:rPr sz="2200" i="1" dirty="0">
                            <a:latin typeface="Cambria Math" panose="02040503050406030204" pitchFamily="18" charset="0"/>
                            <a:ea typeface="楷体" panose="02010609060101010101" pitchFamily="49" charset="-122"/>
                            <a:cs typeface="Cambria Math" panose="02040503050406030204" pitchFamily="18" charset="0"/>
                          </a:rPr>
                        </m:ctrlPr>
                      </m:sSubPr>
                      <m:e>
                        <m:r>
                          <a:rPr sz="2200" dirty="0">
                            <a:latin typeface="楷体" panose="02010609060101010101" pitchFamily="49" charset="-122"/>
                            <a:ea typeface="楷体" panose="02010609060101010101" pitchFamily="49" charset="-122"/>
                            <a:cs typeface="楷体" panose="02010609060101010101" pitchFamily="49" charset="-122"/>
                            <a:sym typeface="+mn-ea"/>
                          </a:rPr>
                          <m:t>max</m:t>
                        </m:r>
                      </m:e>
                      <m:sub>
                        <m:r>
                          <a:rPr sz="2200" dirty="0">
                            <a:latin typeface="楷体" panose="02010609060101010101" pitchFamily="49" charset="-122"/>
                            <a:ea typeface="楷体" panose="02010609060101010101" pitchFamily="49" charset="-122"/>
                            <a:cs typeface="楷体" panose="02010609060101010101" pitchFamily="49" charset="-122"/>
                            <a:sym typeface="+mn-ea"/>
                          </a:rPr>
                          <m:t>j</m:t>
                        </m:r>
                        <m:r>
                          <a:rPr lang="en-US" sz="2200" dirty="0">
                            <a:latin typeface="Cambria Math" panose="02040503050406030204" pitchFamily="18" charset="0"/>
                            <a:ea typeface="楷体" panose="02010609060101010101" pitchFamily="49" charset="-122"/>
                            <a:cs typeface="Cambria Math" panose="02040503050406030204" pitchFamily="18" charset="0"/>
                            <a:sym typeface="+mn-ea"/>
                          </a:rPr>
                          <m:t>≠</m:t>
                        </m:r>
                        <m:r>
                          <a:rPr sz="2200" dirty="0">
                            <a:latin typeface="楷体" panose="02010609060101010101" pitchFamily="49" charset="-122"/>
                            <a:ea typeface="楷体" panose="02010609060101010101" pitchFamily="49" charset="-122"/>
                            <a:cs typeface="楷体" panose="02010609060101010101" pitchFamily="49" charset="-122"/>
                            <a:sym typeface="+mn-ea"/>
                          </a:rPr>
                          <m:t>Y</m:t>
                        </m:r>
                      </m:sub>
                    </m:sSub>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dirty="0">
                            <a:latin typeface="楷体" panose="02010609060101010101" pitchFamily="49" charset="-122"/>
                            <a:ea typeface="楷体" panose="02010609060101010101" pitchFamily="49" charset="-122"/>
                            <a:cs typeface="楷体" panose="02010609060101010101" pitchFamily="49" charset="-122"/>
                            <a:sym typeface="+mn-ea"/>
                          </a:rPr>
                          <m:t>𝑃𝑟</m:t>
                        </m:r>
                      </m:e>
                      <m:sub>
                        <m:r>
                          <a:rPr lang="en-US" altLang="zh-CN" sz="2200" dirty="0">
                            <a:latin typeface="楷体" panose="02010609060101010101" pitchFamily="49" charset="-122"/>
                            <a:ea typeface="楷体" panose="02010609060101010101" pitchFamily="49" charset="-122"/>
                            <a:cs typeface="楷体" panose="02010609060101010101" pitchFamily="49" charset="-122"/>
                            <a:sym typeface="+mn-ea"/>
                          </a:rPr>
                          <m:t>𝛩</m:t>
                        </m:r>
                      </m:sub>
                    </m:sSub>
                  </m:oMath>
                </a14:m>
                <a:r>
                  <a:rPr sz="2200" dirty="0">
                    <a:latin typeface="楷体" panose="02010609060101010101" pitchFamily="49" charset="-122"/>
                    <a:ea typeface="楷体" panose="02010609060101010101" pitchFamily="49" charset="-122"/>
                    <a:cs typeface="楷体" panose="02010609060101010101" pitchFamily="49" charset="-122"/>
                  </a:rPr>
                  <a:t>(h(X,Θ) = j)</a:t>
                </a: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sz="2200" dirty="0">
                    <a:latin typeface="楷体" panose="02010609060101010101" pitchFamily="49" charset="-122"/>
                    <a:ea typeface="楷体" panose="02010609060101010101" pitchFamily="49" charset="-122"/>
                    <a:cs typeface="楷体" panose="02010609060101010101" pitchFamily="49" charset="-122"/>
                  </a:rPr>
                  <a:t>分类器集 h(X,Θ) 的强度定义为：s = </a:t>
                </a:r>
                <a14:m>
                  <m:oMath xmlns:m="http://schemas.openxmlformats.org/officeDocument/2006/math">
                    <m:sSub>
                      <m:sSubPr>
                        <m:ctrlPr>
                          <a:rPr lang="en-US" sz="2200" i="1" dirty="0">
                            <a:latin typeface="Cambria Math" panose="02040503050406030204" pitchFamily="18" charset="0"/>
                            <a:ea typeface="楷体" panose="02010609060101010101" pitchFamily="49" charset="-122"/>
                            <a:cs typeface="Cambria Math" panose="02040503050406030204" pitchFamily="18" charset="0"/>
                          </a:rPr>
                        </m:ctrlPr>
                      </m:sSubPr>
                      <m:e>
                        <m:r>
                          <a:rPr sz="2200" dirty="0">
                            <a:latin typeface="楷体" panose="02010609060101010101" pitchFamily="49" charset="-122"/>
                            <a:ea typeface="楷体" panose="02010609060101010101" pitchFamily="49" charset="-122"/>
                            <a:cs typeface="楷体" panose="02010609060101010101" pitchFamily="49" charset="-122"/>
                            <a:sym typeface="+mn-ea"/>
                          </a:rPr>
                          <m:t>E</m:t>
                        </m:r>
                      </m:e>
                      <m:sub>
                        <m:r>
                          <a:rPr sz="2200" dirty="0">
                            <a:latin typeface="楷体" panose="02010609060101010101" pitchFamily="49" charset="-122"/>
                            <a:ea typeface="楷体" panose="02010609060101010101" pitchFamily="49" charset="-122"/>
                            <a:cs typeface="楷体" panose="02010609060101010101" pitchFamily="49" charset="-122"/>
                            <a:sym typeface="+mn-ea"/>
                          </a:rPr>
                          <m:t>X,Y</m:t>
                        </m:r>
                      </m:sub>
                    </m:sSub>
                  </m:oMath>
                </a14:m>
                <a:r>
                  <a:rPr sz="2200" dirty="0">
                    <a:latin typeface="楷体" panose="02010609060101010101" pitchFamily="49" charset="-122"/>
                    <a:ea typeface="楷体" panose="02010609060101010101" pitchFamily="49" charset="-122"/>
                    <a:cs typeface="楷体" panose="02010609060101010101" pitchFamily="49" charset="-122"/>
                  </a:rPr>
                  <a:t> mg(X,Y)</a:t>
                </a: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sz="2200" dirty="0">
                    <a:latin typeface="楷体" panose="02010609060101010101" pitchFamily="49" charset="-122"/>
                    <a:ea typeface="楷体" panose="02010609060101010101" pitchFamily="49" charset="-122"/>
                    <a:cs typeface="楷体" panose="02010609060101010101" pitchFamily="49" charset="-122"/>
                  </a:rPr>
                  <a:t>不妨设 s ≥ 0，由切比雪夫不等式可得下式成立</a:t>
                </a:r>
                <a:r>
                  <a:rPr lang="zh-CN" sz="2200" dirty="0">
                    <a:latin typeface="楷体" panose="02010609060101010101" pitchFamily="49" charset="-122"/>
                    <a:ea typeface="楷体" panose="02010609060101010101" pitchFamily="49" charset="-122"/>
                    <a:cs typeface="楷体" panose="02010609060101010101" pitchFamily="49" charset="-122"/>
                  </a:rPr>
                  <a:t>：</a:t>
                </a:r>
                <a14:m>
                  <m:oMath xmlns:m="http://schemas.openxmlformats.org/officeDocument/2006/math">
                    <m:sSup>
                      <m:sSupPr>
                        <m:ctrlPr>
                          <a:rPr lang="en-US" sz="2200" i="1" dirty="0">
                            <a:latin typeface="Cambria Math" panose="02040503050406030204" pitchFamily="18" charset="0"/>
                            <a:ea typeface="楷体" panose="02010609060101010101" pitchFamily="49" charset="-122"/>
                            <a:cs typeface="Cambria Math" panose="02040503050406030204" pitchFamily="18" charset="0"/>
                          </a:rPr>
                        </m:ctrlPr>
                      </m:sSupPr>
                      <m:e>
                        <m:r>
                          <a:rPr sz="2200" dirty="0">
                            <a:latin typeface="楷体" panose="02010609060101010101" pitchFamily="49" charset="-122"/>
                            <a:ea typeface="楷体" panose="02010609060101010101" pitchFamily="49" charset="-122"/>
                            <a:cs typeface="楷体" panose="02010609060101010101" pitchFamily="49" charset="-122"/>
                            <a:sym typeface="+mn-ea"/>
                          </a:rPr>
                          <m:t>PE</m:t>
                        </m:r>
                      </m:e>
                      <m:sup>
                        <m:r>
                          <a:rPr sz="2200" dirty="0">
                            <a:latin typeface="楷体" panose="02010609060101010101" pitchFamily="49" charset="-122"/>
                            <a:ea typeface="楷体" panose="02010609060101010101" pitchFamily="49" charset="-122"/>
                            <a:cs typeface="楷体" panose="02010609060101010101" pitchFamily="49" charset="-122"/>
                            <a:sym typeface="+mn-ea"/>
                          </a:rPr>
                          <m:t>∗</m:t>
                        </m:r>
                      </m:sup>
                    </m:sSup>
                  </m:oMath>
                </a14:m>
                <a:r>
                  <a:rPr sz="2200" dirty="0">
                    <a:latin typeface="楷体" panose="02010609060101010101" pitchFamily="49" charset="-122"/>
                    <a:ea typeface="楷体" panose="02010609060101010101" pitchFamily="49" charset="-122"/>
                    <a:cs typeface="楷体" panose="02010609060101010101" pitchFamily="49" charset="-122"/>
                    <a:sym typeface="+mn-ea"/>
                  </a:rPr>
                  <a:t> </a:t>
                </a:r>
                <a:r>
                  <a:rPr sz="2200" dirty="0">
                    <a:latin typeface="楷体" panose="02010609060101010101" pitchFamily="49" charset="-122"/>
                    <a:ea typeface="楷体" panose="02010609060101010101" pitchFamily="49" charset="-122"/>
                    <a:cs typeface="楷体" panose="02010609060101010101" pitchFamily="49" charset="-122"/>
                  </a:rPr>
                  <a:t>≤ var(mg)/</a:t>
                </a:r>
                <a14:m>
                  <m:oMath xmlns:m="http://schemas.openxmlformats.org/officeDocument/2006/math">
                    <m:sSup>
                      <m:sSupPr>
                        <m:ctrlPr>
                          <a:rPr lang="en-US" sz="2200" i="1" dirty="0">
                            <a:latin typeface="Cambria Math" panose="02040503050406030204" pitchFamily="18" charset="0"/>
                            <a:ea typeface="楷体" panose="02010609060101010101" pitchFamily="49" charset="-122"/>
                            <a:cs typeface="Cambria Math" panose="02040503050406030204" pitchFamily="18" charset="0"/>
                          </a:rPr>
                        </m:ctrlPr>
                      </m:sSupPr>
                      <m:e>
                        <m:r>
                          <a:rPr lang="en-US" sz="2200" i="1" dirty="0">
                            <a:latin typeface="Cambria Math" panose="02040503050406030204" pitchFamily="18" charset="0"/>
                            <a:ea typeface="楷体" panose="02010609060101010101" pitchFamily="49" charset="-122"/>
                            <a:cs typeface="Cambria Math" panose="02040503050406030204" pitchFamily="18" charset="0"/>
                          </a:rPr>
                          <m:t>𝑠</m:t>
                        </m:r>
                      </m:e>
                      <m:sup>
                        <m:r>
                          <a:rPr lang="en-US" sz="2200" i="1" dirty="0">
                            <a:latin typeface="Cambria Math" panose="02040503050406030204" pitchFamily="18" charset="0"/>
                            <a:ea typeface="楷体" panose="02010609060101010101" pitchFamily="49" charset="-122"/>
                            <a:cs typeface="Cambria Math" panose="02040503050406030204" pitchFamily="18" charset="0"/>
                          </a:rPr>
                          <m:t>2</m:t>
                        </m:r>
                      </m:sup>
                    </m:sSup>
                  </m:oMath>
                </a14:m>
                <a:r>
                  <a:rPr lang="en-US" sz="2200" dirty="0">
                    <a:latin typeface="楷体" panose="02010609060101010101" pitchFamily="49" charset="-122"/>
                    <a:ea typeface="楷体" panose="02010609060101010101" pitchFamily="49" charset="-122"/>
                    <a:cs typeface="楷体" panose="02010609060101010101" pitchFamily="49" charset="-122"/>
                  </a:rPr>
                  <a:t>     (6.3.5)</a:t>
                </a: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sz="2200" dirty="0">
                    <a:latin typeface="楷体" panose="02010609060101010101" pitchFamily="49" charset="-122"/>
                    <a:ea typeface="楷体" panose="02010609060101010101" pitchFamily="49" charset="-122"/>
                    <a:cs typeface="楷体" panose="02010609060101010101" pitchFamily="49" charset="-122"/>
                  </a:rPr>
                  <a:t>mg 的方差的一个显式的表达为：</a:t>
                </a: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zh-CN" sz="2200" dirty="0">
                    <a:latin typeface="楷体" panose="02010609060101010101" pitchFamily="49" charset="-122"/>
                    <a:ea typeface="楷体" panose="02010609060101010101" pitchFamily="49" charset="-122"/>
                    <a:cs typeface="楷体" panose="02010609060101010101" pitchFamily="49" charset="-122"/>
                  </a:rPr>
                  <a:t>故</a:t>
                </a:r>
                <a:endParaRPr lang="zh-CN"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lang="zh-CN"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lang="zh-CN"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sz="2200" dirty="0">
                    <a:latin typeface="楷体" panose="02010609060101010101" pitchFamily="49" charset="-122"/>
                    <a:ea typeface="楷体" panose="02010609060101010101" pitchFamily="49" charset="-122"/>
                    <a:cs typeface="楷体" panose="02010609060101010101" pitchFamily="49" charset="-122"/>
                  </a:rPr>
                  <a:t>原始边际函数定义为：</a:t>
                </a: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sz="2200" dirty="0">
                    <a:latin typeface="楷体" panose="02010609060101010101" pitchFamily="49" charset="-122"/>
                    <a:ea typeface="楷体" panose="02010609060101010101" pitchFamily="49" charset="-122"/>
                    <a:cs typeface="楷体" panose="02010609060101010101" pitchFamily="49" charset="-122"/>
                  </a:rPr>
                  <a:t>因此，mg(X,Y)是 rmg(Θ,X</a:t>
                </a:r>
                <a:r>
                  <a:rPr lang="en-US" sz="2200" dirty="0">
                    <a:latin typeface="楷体" panose="02010609060101010101" pitchFamily="49" charset="-122"/>
                    <a:ea typeface="楷体" panose="02010609060101010101" pitchFamily="49" charset="-122"/>
                    <a:cs typeface="楷体" panose="02010609060101010101" pitchFamily="49" charset="-122"/>
                  </a:rPr>
                  <a:t>,</a:t>
                </a:r>
                <a:r>
                  <a:rPr sz="2200" dirty="0">
                    <a:latin typeface="楷体" panose="02010609060101010101" pitchFamily="49" charset="-122"/>
                    <a:ea typeface="楷体" panose="02010609060101010101" pitchFamily="49" charset="-122"/>
                    <a:cs typeface="楷体" panose="02010609060101010101" pitchFamily="49" charset="-122"/>
                  </a:rPr>
                  <a:t>Y )关于Θ的期望。对于任意函数 f，当Θ</a:t>
                </a:r>
                <a:r>
                  <a:rPr lang="en-US" sz="2200" dirty="0">
                    <a:latin typeface="楷体" panose="02010609060101010101" pitchFamily="49" charset="-122"/>
                    <a:ea typeface="楷体" panose="02010609060101010101" pitchFamily="49" charset="-122"/>
                    <a:cs typeface="楷体" panose="02010609060101010101" pitchFamily="49" charset="-122"/>
                  </a:rPr>
                  <a:t>,</a:t>
                </a:r>
                <a14:m>
                  <m:oMath xmlns:m="http://schemas.openxmlformats.org/officeDocument/2006/math">
                    <m:sSup>
                      <m:sSupPr>
                        <m:ctrlPr>
                          <a:rPr lang="en-US" sz="2200" i="1" dirty="0">
                            <a:latin typeface="Cambria Math" panose="02040503050406030204" pitchFamily="18" charset="0"/>
                            <a:ea typeface="楷体" panose="02010609060101010101" pitchFamily="49" charset="-122"/>
                            <a:cs typeface="Cambria Math" panose="02040503050406030204" pitchFamily="18" charset="0"/>
                          </a:rPr>
                        </m:ctrlPr>
                      </m:sSupPr>
                      <m:e>
                        <m:r>
                          <a:rPr sz="2200" dirty="0">
                            <a:latin typeface="楷体" panose="02010609060101010101" pitchFamily="49" charset="-122"/>
                            <a:ea typeface="楷体" panose="02010609060101010101" pitchFamily="49" charset="-122"/>
                            <a:cs typeface="楷体" panose="02010609060101010101" pitchFamily="49" charset="-122"/>
                            <a:sym typeface="+mn-ea"/>
                          </a:rPr>
                          <m:t>Θ</m:t>
                        </m:r>
                      </m:e>
                      <m:sup>
                        <m:r>
                          <a:rPr lang="en-US" sz="2200" i="1" dirty="0">
                            <a:latin typeface="Cambria Math" panose="02040503050406030204" pitchFamily="18" charset="0"/>
                            <a:ea typeface="楷体" panose="02010609060101010101" pitchFamily="49" charset="-122"/>
                            <a:cs typeface="Cambria Math" panose="02040503050406030204" pitchFamily="18" charset="0"/>
                          </a:rPr>
                          <m:t>’</m:t>
                        </m:r>
                      </m:sup>
                    </m:sSup>
                  </m:oMath>
                </a14:m>
                <a:r>
                  <a:rPr sz="2200" dirty="0">
                    <a:latin typeface="楷体" panose="02010609060101010101" pitchFamily="49" charset="-122"/>
                    <a:ea typeface="楷体" panose="02010609060101010101" pitchFamily="49" charset="-122"/>
                    <a:cs typeface="楷体" panose="02010609060101010101" pitchFamily="49" charset="-122"/>
                  </a:rPr>
                  <a:t> 独立同分布时，有下式成立</a:t>
                </a:r>
                <a:r>
                  <a:rPr lang="en-US" sz="2200" dirty="0">
                    <a:latin typeface="楷体" panose="02010609060101010101" pitchFamily="49" charset="-122"/>
                    <a:ea typeface="楷体" panose="02010609060101010101" pitchFamily="49" charset="-122"/>
                    <a:cs typeface="楷体" panose="02010609060101010101" pitchFamily="49" charset="-122"/>
                  </a:rPr>
                  <a:t>:                    </a:t>
                </a:r>
                <a:endParaRPr lang="en-US"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en-US" sz="2200" dirty="0">
                    <a:latin typeface="楷体" panose="02010609060101010101" pitchFamily="49" charset="-122"/>
                    <a:ea typeface="楷体" panose="02010609060101010101" pitchFamily="49" charset="-122"/>
                    <a:cs typeface="楷体" panose="02010609060101010101" pitchFamily="49" charset="-122"/>
                  </a:rPr>
                  <a:t>即有</a:t>
                </a:r>
                <a:endParaRPr lang="en-US"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14:m>
                  <m:oMath xmlns:m="http://schemas.openxmlformats.org/officeDocument/2006/math">
                    <m:sSup>
                      <m:sSupPr>
                        <m:ctrlPr>
                          <a:rPr lang="en-US" sz="2200" i="1" dirty="0">
                            <a:latin typeface="Cambria Math" panose="02040503050406030204" pitchFamily="18" charset="0"/>
                            <a:ea typeface="楷体" panose="02010609060101010101" pitchFamily="49" charset="-122"/>
                            <a:cs typeface="Cambria Math" panose="02040503050406030204" pitchFamily="18" charset="0"/>
                          </a:rPr>
                        </m:ctrlPr>
                      </m:sSupPr>
                      <m:e>
                        <m:r>
                          <a:rPr lang="en-US" sz="2200" dirty="0">
                            <a:latin typeface="楷体" panose="02010609060101010101" pitchFamily="49" charset="-122"/>
                            <a:ea typeface="楷体" panose="02010609060101010101" pitchFamily="49" charset="-122"/>
                            <a:cs typeface="楷体" panose="02010609060101010101" pitchFamily="49" charset="-122"/>
                            <a:sym typeface="+mn-ea"/>
                          </a:rPr>
                          <m:t>mg(X, Y )</m:t>
                        </m:r>
                      </m:e>
                      <m:sup>
                        <m:r>
                          <a:rPr sz="2200" dirty="0">
                            <a:latin typeface="楷体" panose="02010609060101010101" pitchFamily="49" charset="-122"/>
                            <a:ea typeface="楷体" panose="02010609060101010101" pitchFamily="49" charset="-122"/>
                            <a:cs typeface="楷体" panose="02010609060101010101" pitchFamily="49" charset="-122"/>
                            <a:sym typeface="+mn-ea"/>
                          </a:rPr>
                          <m:t>2</m:t>
                        </m:r>
                      </m:sup>
                    </m:sSup>
                  </m:oMath>
                </a14:m>
                <a:r>
                  <a:rPr lang="en-US" sz="2200" dirty="0">
                    <a:latin typeface="楷体" panose="02010609060101010101" pitchFamily="49" charset="-122"/>
                    <a:ea typeface="楷体" panose="02010609060101010101" pitchFamily="49" charset="-122"/>
                    <a:cs typeface="楷体" panose="02010609060101010101" pitchFamily="49" charset="-122"/>
                  </a:rPr>
                  <a:t> = </a:t>
                </a:r>
                <a14:m>
                  <m:oMath xmlns:m="http://schemas.openxmlformats.org/officeDocument/2006/math">
                    <m:sSub>
                      <m:sSubPr>
                        <m:ctrlPr>
                          <a:rPr lang="en-US" sz="2200" i="1" dirty="0">
                            <a:latin typeface="Cambria Math" panose="02040503050406030204" pitchFamily="18" charset="0"/>
                            <a:ea typeface="楷体" panose="02010609060101010101" pitchFamily="49" charset="-122"/>
                            <a:cs typeface="Cambria Math" panose="02040503050406030204" pitchFamily="18" charset="0"/>
                          </a:rPr>
                        </m:ctrlPr>
                      </m:sSubPr>
                      <m:e>
                        <m:r>
                          <a:rPr sz="2200" dirty="0">
                            <a:latin typeface="楷体" panose="02010609060101010101" pitchFamily="49" charset="-122"/>
                            <a:ea typeface="楷体" panose="02010609060101010101" pitchFamily="49" charset="-122"/>
                            <a:cs typeface="楷体" panose="02010609060101010101" pitchFamily="49" charset="-122"/>
                            <a:sym typeface="+mn-ea"/>
                          </a:rPr>
                          <m:t>𝐸</m:t>
                        </m:r>
                      </m:e>
                      <m:sub>
                        <m:r>
                          <a:rPr lang="en-US" sz="2200" dirty="0">
                            <a:latin typeface="楷体" panose="02010609060101010101" pitchFamily="49" charset="-122"/>
                            <a:ea typeface="楷体" panose="02010609060101010101" pitchFamily="49" charset="-122"/>
                            <a:cs typeface="楷体" panose="02010609060101010101" pitchFamily="49" charset="-122"/>
                            <a:sym typeface="+mn-ea"/>
                          </a:rPr>
                          <m:t>Θ,Θ′</m:t>
                        </m:r>
                      </m:sub>
                    </m:sSub>
                  </m:oMath>
                </a14:m>
                <a:r>
                  <a:rPr lang="en-US" sz="2200" dirty="0">
                    <a:latin typeface="楷体" panose="02010609060101010101" pitchFamily="49" charset="-122"/>
                    <a:ea typeface="楷体" panose="02010609060101010101" pitchFamily="49" charset="-122"/>
                    <a:cs typeface="楷体" panose="02010609060101010101" pitchFamily="49" charset="-122"/>
                  </a:rPr>
                  <a:t>rmg(Θ, X, Y )rmg(Θ′, X, Y )                (6.3.6)  </a:t>
                </a: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p:txBody>
          </p:sp>
        </mc:Choice>
        <mc:Fallback>
          <p:sp>
            <p:nvSpPr>
              <p:cNvPr id="3" name="文本框 2"/>
              <p:cNvSpPr txBox="1">
                <a:spLocks noRot="1" noChangeAspect="1" noMove="1" noResize="1" noEditPoints="1" noAdjustHandles="1" noChangeArrowheads="1" noChangeShapeType="1" noTextEdit="1"/>
              </p:cNvSpPr>
              <p:nvPr/>
            </p:nvSpPr>
            <p:spPr>
              <a:xfrm>
                <a:off x="513080" y="1403350"/>
                <a:ext cx="10516870" cy="5015865"/>
              </a:xfrm>
              <a:prstGeom prst="rect">
                <a:avLst/>
              </a:prstGeom>
              <a:blipFill rotWithShape="1">
                <a:blip r:embed="rId1"/>
                <a:stretch>
                  <a:fillRect b="-37005"/>
                </a:stretch>
              </a:blipFill>
            </p:spPr>
            <p:txBody>
              <a:bodyPr/>
              <a:lstStyle/>
              <a:p>
                <a:r>
                  <a:rPr lang="zh-CN" altLang="en-US">
                    <a:noFill/>
                  </a:rPr>
                  <a:t> </a:t>
                </a:r>
              </a:p>
            </p:txBody>
          </p:sp>
        </mc:Fallback>
      </mc:AlternateContent>
      <p:pic>
        <p:nvPicPr>
          <p:cNvPr id="5" name="图片 4"/>
          <p:cNvPicPr>
            <a:picLocks noChangeAspect="1"/>
          </p:cNvPicPr>
          <p:nvPr/>
        </p:nvPicPr>
        <p:blipFill>
          <a:blip r:embed="rId2"/>
          <a:stretch>
            <a:fillRect/>
          </a:stretch>
        </p:blipFill>
        <p:spPr>
          <a:xfrm>
            <a:off x="4631690" y="2924175"/>
            <a:ext cx="3345180" cy="399415"/>
          </a:xfrm>
          <a:prstGeom prst="rect">
            <a:avLst/>
          </a:prstGeom>
        </p:spPr>
      </p:pic>
      <p:pic>
        <p:nvPicPr>
          <p:cNvPr id="6" name="图片 5"/>
          <p:cNvPicPr>
            <a:picLocks noChangeAspect="1"/>
          </p:cNvPicPr>
          <p:nvPr/>
        </p:nvPicPr>
        <p:blipFill>
          <a:blip r:embed="rId3"/>
          <a:stretch>
            <a:fillRect/>
          </a:stretch>
        </p:blipFill>
        <p:spPr>
          <a:xfrm>
            <a:off x="959485" y="3368040"/>
            <a:ext cx="5243195" cy="748030"/>
          </a:xfrm>
          <a:prstGeom prst="rect">
            <a:avLst/>
          </a:prstGeom>
        </p:spPr>
      </p:pic>
      <p:pic>
        <p:nvPicPr>
          <p:cNvPr id="7" name="图片 6"/>
          <p:cNvPicPr>
            <a:picLocks noChangeAspect="1"/>
          </p:cNvPicPr>
          <p:nvPr/>
        </p:nvPicPr>
        <p:blipFill>
          <a:blip r:embed="rId4"/>
          <a:stretch>
            <a:fillRect/>
          </a:stretch>
        </p:blipFill>
        <p:spPr>
          <a:xfrm>
            <a:off x="3265805" y="4160520"/>
            <a:ext cx="5591175" cy="447675"/>
          </a:xfrm>
          <a:prstGeom prst="rect">
            <a:avLst/>
          </a:prstGeom>
        </p:spPr>
      </p:pic>
      <p:pic>
        <p:nvPicPr>
          <p:cNvPr id="9" name="图片 8"/>
          <p:cNvPicPr>
            <a:picLocks noChangeAspect="1"/>
          </p:cNvPicPr>
          <p:nvPr/>
        </p:nvPicPr>
        <p:blipFill>
          <a:blip r:embed="rId5"/>
          <a:stretch>
            <a:fillRect/>
          </a:stretch>
        </p:blipFill>
        <p:spPr>
          <a:xfrm>
            <a:off x="3265805" y="4883150"/>
            <a:ext cx="2782570" cy="3378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75993" y="720075"/>
            <a:ext cx="304101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分类树基本理论</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513080" y="1403350"/>
            <a:ext cx="10516870" cy="4761865"/>
          </a:xfrm>
          <a:prstGeom prst="rect">
            <a:avLst/>
          </a:prstGeom>
          <a:noFill/>
        </p:spPr>
        <p:txBody>
          <a:bodyPr wrap="square" rtlCol="0">
            <a:noAutofit/>
          </a:bodyPr>
          <a:lstStyle/>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p:txBody>
      </p:sp>
      <p:sp>
        <p:nvSpPr>
          <p:cNvPr id="5" name="文本框 4"/>
          <p:cNvSpPr txBox="1"/>
          <p:nvPr>
            <p:custDataLst>
              <p:tags r:id="rId1"/>
            </p:custDataLst>
          </p:nvPr>
        </p:nvSpPr>
        <p:spPr>
          <a:xfrm>
            <a:off x="640080" y="1530350"/>
            <a:ext cx="10516870" cy="4761865"/>
          </a:xfrm>
          <a:prstGeom prst="rect">
            <a:avLst/>
          </a:prstGeom>
          <a:noFill/>
        </p:spPr>
        <p:txBody>
          <a:bodyPr wrap="square" rtlCol="0">
            <a:noAutofit/>
          </a:bodyPr>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p:txBody>
      </p:sp>
      <p:sp>
        <p:nvSpPr>
          <p:cNvPr id="6" name="文本框 5"/>
          <p:cNvSpPr txBox="1"/>
          <p:nvPr>
            <p:custDataLst>
              <p:tags r:id="rId2"/>
            </p:custDataLst>
          </p:nvPr>
        </p:nvSpPr>
        <p:spPr>
          <a:xfrm>
            <a:off x="694690" y="1403350"/>
            <a:ext cx="8095615" cy="4761865"/>
          </a:xfrm>
          <a:prstGeom prst="rect">
            <a:avLst/>
          </a:prstGeom>
          <a:noFill/>
        </p:spPr>
        <p:txBody>
          <a:bodyPr wrap="square" rtlCol="0">
            <a:noAutofit/>
          </a:bodyPr>
          <a:lstStyle/>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p:txBody>
      </p:sp>
      <p:pic>
        <p:nvPicPr>
          <p:cNvPr id="7" name="图片 6"/>
          <p:cNvPicPr>
            <a:picLocks noChangeAspect="1"/>
          </p:cNvPicPr>
          <p:nvPr>
            <p:custDataLst>
              <p:tags r:id="rId3"/>
            </p:custDataLst>
          </p:nvPr>
        </p:nvPicPr>
        <p:blipFill>
          <a:blip r:embed="rId4"/>
          <a:stretch>
            <a:fillRect/>
          </a:stretch>
        </p:blipFill>
        <p:spPr>
          <a:xfrm>
            <a:off x="694690" y="1303655"/>
            <a:ext cx="7906385" cy="3896995"/>
          </a:xfrm>
          <a:prstGeom prst="rect">
            <a:avLst/>
          </a:prstGeom>
        </p:spPr>
      </p:pic>
      <p:pic>
        <p:nvPicPr>
          <p:cNvPr id="8" name="图片 7"/>
          <p:cNvPicPr>
            <a:picLocks noChangeAspect="1"/>
          </p:cNvPicPr>
          <p:nvPr/>
        </p:nvPicPr>
        <p:blipFill>
          <a:blip r:embed="rId5"/>
          <a:stretch>
            <a:fillRect/>
          </a:stretch>
        </p:blipFill>
        <p:spPr>
          <a:xfrm>
            <a:off x="2489200" y="5182870"/>
            <a:ext cx="6382385" cy="977900"/>
          </a:xfrm>
          <a:prstGeom prst="rect">
            <a:avLst/>
          </a:prstGeom>
        </p:spPr>
      </p:pic>
      <p:sp>
        <p:nvSpPr>
          <p:cNvPr id="9" name="文本框 8"/>
          <p:cNvSpPr txBox="1"/>
          <p:nvPr/>
        </p:nvSpPr>
        <p:spPr>
          <a:xfrm>
            <a:off x="9035415" y="4093845"/>
            <a:ext cx="2730500" cy="1106805"/>
          </a:xfrm>
          <a:prstGeom prst="rect">
            <a:avLst/>
          </a:prstGeom>
          <a:noFill/>
        </p:spPr>
        <p:txBody>
          <a:bodyPr wrap="square" rtlCol="0">
            <a:spAutoFit/>
          </a:bodyPr>
          <a:p>
            <a:r>
              <a:rPr lang="zh-CN" altLang="en-US" sz="2200">
                <a:latin typeface="楷体" panose="02010609060101010101" pitchFamily="49" charset="-122"/>
                <a:ea typeface="楷体" panose="02010609060101010101" pitchFamily="49" charset="-122"/>
                <a:cs typeface="楷体" panose="02010609060101010101" pitchFamily="49" charset="-122"/>
              </a:rPr>
              <a:t>由式 (6.3.7) 及 (6.3.8) 可得到随机森林分类误差的上界</a:t>
            </a:r>
            <a:endParaRPr lang="zh-CN" altLang="en-US" sz="22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0"/>
            <a:ext cx="4470400" cy="6858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6388" name="组合 14"/>
          <p:cNvGrpSpPr/>
          <p:nvPr/>
        </p:nvGrpSpPr>
        <p:grpSpPr bwMode="auto">
          <a:xfrm>
            <a:off x="7385050" y="1425893"/>
            <a:ext cx="3774123" cy="611148"/>
            <a:chOff x="0" y="-528500"/>
            <a:chExt cx="3773444" cy="611357"/>
          </a:xfrm>
        </p:grpSpPr>
        <p:sp>
          <p:nvSpPr>
            <p:cNvPr id="16395" name="矩形 12"/>
            <p:cNvSpPr>
              <a:spLocks noChangeArrowheads="1"/>
            </p:cNvSpPr>
            <p:nvPr/>
          </p:nvSpPr>
          <p:spPr bwMode="auto">
            <a:xfrm>
              <a:off x="0" y="-528500"/>
              <a:ext cx="1092746" cy="61135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 </a:t>
              </a:r>
              <a:r>
                <a:rPr lang="zh-CN" altLang="en-US" b="1">
                  <a:solidFill>
                    <a:srgbClr val="FFFFFF"/>
                  </a:solidFill>
                  <a:latin typeface="微软雅黑" panose="020B0503020204020204" pitchFamily="34" charset="-122"/>
                  <a:ea typeface="微软雅黑" panose="020B0503020204020204" pitchFamily="34" charset="-122"/>
                </a:rPr>
                <a:t>目录</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7421" name="文本框 13"/>
            <p:cNvSpPr txBox="1">
              <a:spLocks noChangeArrowheads="1"/>
            </p:cNvSpPr>
            <p:nvPr/>
          </p:nvSpPr>
          <p:spPr bwMode="auto">
            <a:xfrm>
              <a:off x="1092639" y="-439888"/>
              <a:ext cx="2680805" cy="5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413" name="文本框 15"/>
          <p:cNvSpPr txBox="1">
            <a:spLocks noChangeArrowheads="1"/>
          </p:cNvSpPr>
          <p:nvPr/>
        </p:nvSpPr>
        <p:spPr bwMode="auto">
          <a:xfrm>
            <a:off x="7385050" y="2655093"/>
            <a:ext cx="357505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一、简介</a:t>
            </a:r>
            <a:endPar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4" name="文本框 16"/>
          <p:cNvSpPr txBox="1">
            <a:spLocks noChangeArrowheads="1"/>
          </p:cNvSpPr>
          <p:nvPr/>
        </p:nvSpPr>
        <p:spPr bwMode="auto">
          <a:xfrm>
            <a:off x="7385050" y="3249302"/>
            <a:ext cx="3125788"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二、基本概况</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5" name="文本框 17"/>
          <p:cNvSpPr txBox="1">
            <a:spLocks noChangeArrowheads="1"/>
          </p:cNvSpPr>
          <p:nvPr/>
        </p:nvSpPr>
        <p:spPr bwMode="auto">
          <a:xfrm>
            <a:off x="7385050" y="3855085"/>
            <a:ext cx="357505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三、基本理论</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6" name="文本框 18"/>
          <p:cNvSpPr txBox="1">
            <a:spLocks noChangeArrowheads="1"/>
          </p:cNvSpPr>
          <p:nvPr/>
        </p:nvSpPr>
        <p:spPr bwMode="auto">
          <a:xfrm>
            <a:off x="7385050" y="4460580"/>
            <a:ext cx="3125788"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四、实践</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394" name="直接连接符 22"/>
          <p:cNvCxnSpPr>
            <a:cxnSpLocks noChangeShapeType="1"/>
          </p:cNvCxnSpPr>
          <p:nvPr/>
        </p:nvCxnSpPr>
        <p:spPr bwMode="auto">
          <a:xfrm>
            <a:off x="7138312" y="2302828"/>
            <a:ext cx="3511550"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19" name="圆角矩形 7"/>
          <p:cNvSpPr>
            <a:spLocks noChangeArrowheads="1"/>
          </p:cNvSpPr>
          <p:nvPr/>
        </p:nvSpPr>
        <p:spPr bwMode="auto">
          <a:xfrm rot="2700000">
            <a:off x="331788" y="2235200"/>
            <a:ext cx="1250950" cy="12858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 name="任意多边形 8"/>
          <p:cNvSpPr/>
          <p:nvPr/>
        </p:nvSpPr>
        <p:spPr bwMode="auto">
          <a:xfrm rot="2700000">
            <a:off x="-668338" y="4121150"/>
            <a:ext cx="1335088" cy="1335088"/>
          </a:xfrm>
          <a:custGeom>
            <a:avLst/>
            <a:gdLst>
              <a:gd name="T0" fmla="*/ 0 w 1335134"/>
              <a:gd name="T1" fmla="*/ 0 h 1335134"/>
              <a:gd name="T2" fmla="*/ 1058749 w 1335134"/>
              <a:gd name="T3" fmla="*/ 0 h 1335134"/>
              <a:gd name="T4" fmla="*/ 1334904 w 1335134"/>
              <a:gd name="T5" fmla="*/ 276155 h 1335134"/>
              <a:gd name="T6" fmla="*/ 1334904 w 1335134"/>
              <a:gd name="T7" fmla="*/ 1334904 h 1335134"/>
              <a:gd name="T8" fmla="*/ 0 w 1335134"/>
              <a:gd name="T9" fmla="*/ 0 h 1335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5134" h="1335134">
                <a:moveTo>
                  <a:pt x="0" y="0"/>
                </a:moveTo>
                <a:lnTo>
                  <a:pt x="1058929" y="0"/>
                </a:lnTo>
                <a:cubicBezTo>
                  <a:pt x="1211473" y="0"/>
                  <a:pt x="1335134" y="123661"/>
                  <a:pt x="1335134" y="276205"/>
                </a:cubicBezTo>
                <a:lnTo>
                  <a:pt x="1335134" y="133513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2" name="圆角矩形 14"/>
          <p:cNvSpPr>
            <a:spLocks noChangeArrowheads="1"/>
          </p:cNvSpPr>
          <p:nvPr/>
        </p:nvSpPr>
        <p:spPr bwMode="auto">
          <a:xfrm rot="2700000">
            <a:off x="4763294" y="2721769"/>
            <a:ext cx="627063" cy="6445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 name="圆角矩形 15"/>
          <p:cNvSpPr>
            <a:spLocks noChangeArrowheads="1"/>
          </p:cNvSpPr>
          <p:nvPr/>
        </p:nvSpPr>
        <p:spPr bwMode="auto">
          <a:xfrm rot="2700000">
            <a:off x="989807" y="3877469"/>
            <a:ext cx="503237" cy="517525"/>
          </a:xfrm>
          <a:prstGeom prst="roundRect">
            <a:avLst>
              <a:gd name="adj" fmla="val 16667"/>
            </a:avLst>
          </a:prstGeom>
          <a:solidFill>
            <a:srgbClr val="5E587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24" name="图片 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3538" y="2036763"/>
            <a:ext cx="3103562"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4"/>
          <p:cNvSpPr/>
          <p:nvPr/>
        </p:nvSpPr>
        <p:spPr bwMode="auto">
          <a:xfrm>
            <a:off x="2046288" y="4291013"/>
            <a:ext cx="334962" cy="334962"/>
          </a:xfrm>
          <a:custGeom>
            <a:avLst/>
            <a:gdLst>
              <a:gd name="T0" fmla="*/ 0 w 175"/>
              <a:gd name="T1" fmla="*/ 2147483647 h 175"/>
              <a:gd name="T2" fmla="*/ 2147483647 w 175"/>
              <a:gd name="T3" fmla="*/ 2147483647 h 175"/>
              <a:gd name="T4" fmla="*/ 2147483647 w 175"/>
              <a:gd name="T5" fmla="*/ 2147483647 h 175"/>
              <a:gd name="T6" fmla="*/ 2147483647 w 175"/>
              <a:gd name="T7" fmla="*/ 0 h 175"/>
              <a:gd name="T8" fmla="*/ 0 w 175"/>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5">
                <a:moveTo>
                  <a:pt x="0" y="93"/>
                </a:moveTo>
                <a:lnTo>
                  <a:pt x="82" y="93"/>
                </a:lnTo>
                <a:lnTo>
                  <a:pt x="82" y="175"/>
                </a:lnTo>
                <a:lnTo>
                  <a:pt x="175" y="0"/>
                </a:lnTo>
                <a:lnTo>
                  <a:pt x="0"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75993" y="720075"/>
            <a:ext cx="304101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分类树基本理论</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513080" y="3098800"/>
            <a:ext cx="10516870" cy="799465"/>
          </a:xfrm>
          <a:prstGeom prst="rect">
            <a:avLst/>
          </a:prstGeom>
          <a:noFill/>
        </p:spPr>
        <p:txBody>
          <a:bodyPr wrap="square" rtlCol="0">
            <a:noAutofit/>
          </a:bodyPr>
          <a:lstStyle/>
          <a:p>
            <a:pPr marL="0" indent="0">
              <a:buFont typeface="Wingdings" panose="05000000000000000000" pitchFamily="2" charset="2"/>
              <a:buNone/>
            </a:pPr>
            <a:r>
              <a:rPr sz="2200" dirty="0">
                <a:latin typeface="楷体" panose="02010609060101010101" pitchFamily="49" charset="-122"/>
                <a:ea typeface="楷体" panose="02010609060101010101" pitchFamily="49" charset="-122"/>
                <a:cs typeface="楷体" panose="02010609060101010101" pitchFamily="49" charset="-122"/>
              </a:rPr>
              <a:t>由定理6.4 可知，分类错误的上界受随机森林中单个分类器强弱及分类间的相关性影响</a:t>
            </a:r>
            <a:r>
              <a:rPr lang="zh-CN" sz="2200" dirty="0">
                <a:latin typeface="楷体" panose="02010609060101010101" pitchFamily="49" charset="-122"/>
                <a:ea typeface="楷体" panose="02010609060101010101" pitchFamily="49" charset="-122"/>
                <a:cs typeface="楷体" panose="02010609060101010101" pitchFamily="49" charset="-122"/>
              </a:rPr>
              <a:t>。</a:t>
            </a:r>
            <a:endParaRPr lang="zh-CN" sz="2200" dirty="0">
              <a:latin typeface="楷体" panose="02010609060101010101" pitchFamily="49" charset="-122"/>
              <a:ea typeface="楷体" panose="02010609060101010101" pitchFamily="49" charset="-122"/>
              <a:cs typeface="楷体" panose="02010609060101010101" pitchFamily="49" charset="-122"/>
            </a:endParaRPr>
          </a:p>
        </p:txBody>
      </p:sp>
      <p:pic>
        <p:nvPicPr>
          <p:cNvPr id="5" name="图片 4"/>
          <p:cNvPicPr>
            <a:picLocks noChangeAspect="1"/>
          </p:cNvPicPr>
          <p:nvPr/>
        </p:nvPicPr>
        <p:blipFill>
          <a:blip r:embed="rId1"/>
          <a:stretch>
            <a:fillRect/>
          </a:stretch>
        </p:blipFill>
        <p:spPr>
          <a:xfrm>
            <a:off x="513080" y="1303655"/>
            <a:ext cx="6639560" cy="14820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P spid="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4</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695506" y="3856861"/>
            <a:ext cx="4775193"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实践</a:t>
            </a:r>
            <a:r>
              <a:rPr lang="en-US" altLang="zh-CN" sz="4000" b="1" dirty="0">
                <a:solidFill>
                  <a:schemeClr val="bg2">
                    <a:lumMod val="50000"/>
                  </a:schemeClr>
                </a:solidFill>
                <a:latin typeface="+mn-lt"/>
                <a:cs typeface="Times New Roman" panose="02020603050405020304" pitchFamily="18" charset="0"/>
              </a:rPr>
              <a:t>        </a:t>
            </a:r>
            <a:endParaRPr lang="en-US" altLang="zh-CN" sz="4000" b="1" dirty="0">
              <a:solidFill>
                <a:schemeClr val="bg2">
                  <a:lumMod val="50000"/>
                </a:schemeClr>
              </a:solidFill>
              <a:latin typeface="+mn-lt"/>
              <a:cs typeface="Times New Roman" panose="02020603050405020304" pitchFamily="18" charset="0"/>
            </a:endParaRPr>
          </a:p>
          <a:p>
            <a:pPr algn="ctr">
              <a:lnSpc>
                <a:spcPts val="7000"/>
              </a:lnSpc>
            </a:pPr>
            <a:r>
              <a:rPr lang="en-US" altLang="zh-CN" sz="4000" b="1" dirty="0">
                <a:solidFill>
                  <a:schemeClr val="bg2">
                    <a:lumMod val="50000"/>
                  </a:schemeClr>
                </a:solidFill>
                <a:latin typeface="+mn-lt"/>
                <a:cs typeface="Times New Roman" panose="02020603050405020304" pitchFamily="18" charset="0"/>
                <a:sym typeface="+mn-ea"/>
              </a:rPr>
              <a:t> code practice</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9230" y="1426845"/>
            <a:ext cx="11906250" cy="4736465"/>
          </a:xfrm>
          <a:prstGeom prst="rect">
            <a:avLst/>
          </a:prstGeom>
          <a:noFill/>
        </p:spPr>
        <p:txBody>
          <a:bodyPr wrap="square" rtlCol="0">
            <a:noAutofit/>
          </a:bodyPr>
          <a:lstStyle/>
          <a:p>
            <a:pPr marL="0" indent="0">
              <a:buFont typeface="Wingdings" panose="05000000000000000000" pitchFamily="2" charset="2"/>
              <a:buNone/>
            </a:pPr>
            <a:r>
              <a:rPr sz="2400">
                <a:latin typeface="楷体" panose="02010609060101010101" pitchFamily="49" charset="-122"/>
                <a:ea typeface="楷体" panose="02010609060101010101" pitchFamily="49" charset="-122"/>
              </a:rPr>
              <a:t>应用随机森林来预测网络文章信息传播热度和文章热度的分类问题</a:t>
            </a:r>
            <a:endParaRPr sz="2400">
              <a:latin typeface="楷体" panose="02010609060101010101" pitchFamily="49" charset="-122"/>
              <a:ea typeface="楷体" panose="02010609060101010101" pitchFamily="49" charset="-122"/>
            </a:endParaRPr>
          </a:p>
          <a:p>
            <a:pPr marL="342900" indent="-342900">
              <a:buFont typeface="Wingdings" panose="05000000000000000000" charset="0"/>
              <a:buChar char="Ø"/>
            </a:pPr>
            <a:r>
              <a:rPr sz="2200" b="1" dirty="0">
                <a:latin typeface="楷体" panose="02010609060101010101" pitchFamily="49" charset="-122"/>
                <a:ea typeface="楷体" panose="02010609060101010101" pitchFamily="49" charset="-122"/>
              </a:rPr>
              <a:t>数据来源及预处理</a:t>
            </a:r>
            <a:endParaRPr sz="2200" b="1"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sz="2200" dirty="0">
                <a:latin typeface="楷体" panose="02010609060101010101" pitchFamily="49" charset="-122"/>
                <a:ea typeface="楷体" panose="02010609060101010101" pitchFamily="49" charset="-122"/>
              </a:rPr>
              <a:t>数据来源于 UCI（Machine Learning Repository）中 Online News Popularity 数据集，该数据提取来自于 Mashable 网站 2013 年 1 月 7 日至 2015 年 1 月 7 日两年内所有发表文章的内容，共 39797 条文章记录，每篇文章特征变量有 60 项，主要包括词语、链接、数字媒介、时间、关键词及语言特征等方面。考虑到文章传播热度需要足够时间，舍弃部分数据集，获得文章出版时间间隔小于 21 天的文章记录，该类型数据记录占总数据集的 2%，经筛选确定最终样本量为 39000 条有效文章记录。</a:t>
            </a:r>
            <a:endParaRPr sz="22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sz="2200" dirty="0">
                <a:latin typeface="楷体" panose="02010609060101010101" pitchFamily="49" charset="-122"/>
                <a:ea typeface="楷体" panose="02010609060101010101" pitchFamily="49" charset="-122"/>
              </a:rPr>
              <a:t>为提高数据挖掘效率需要对高维数据集进行归约，寻找对目标变量具有最强解释力的特征变量集合。本文采用 LASSO（Least Absolute Shrinkage and Selection</a:t>
            </a:r>
            <a:r>
              <a:rPr lang="en-US" sz="2200" dirty="0">
                <a:latin typeface="楷体" panose="02010609060101010101" pitchFamily="49" charset="-122"/>
                <a:ea typeface="楷体" panose="02010609060101010101" pitchFamily="49" charset="-122"/>
              </a:rPr>
              <a:t> </a:t>
            </a:r>
            <a:r>
              <a:rPr sz="2200" dirty="0">
                <a:latin typeface="楷体" panose="02010609060101010101" pitchFamily="49" charset="-122"/>
                <a:ea typeface="楷体" panose="02010609060101010101" pitchFamily="49" charset="-122"/>
              </a:rPr>
              <a:t>Operator</a:t>
            </a:r>
            <a:r>
              <a:rPr lang="zh-CN" sz="2200" dirty="0">
                <a:latin typeface="楷体" panose="02010609060101010101" pitchFamily="49" charset="-122"/>
                <a:ea typeface="楷体" panose="02010609060101010101" pitchFamily="49" charset="-122"/>
              </a:rPr>
              <a:t>）</a:t>
            </a:r>
            <a:r>
              <a:rPr sz="2200" dirty="0">
                <a:latin typeface="楷体" panose="02010609060101010101" pitchFamily="49" charset="-122"/>
                <a:ea typeface="楷体" panose="02010609060101010101" pitchFamily="49" charset="-122"/>
              </a:rPr>
              <a:t>算法实现特征变量的精简，其主要思想是：通过构造罚函数约束回归系数，使得残差平方和最小化，从而产生某些严格等于 0 的回归系数，达到变量选择的目的。</a:t>
            </a:r>
            <a:endParaRPr sz="22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sz="2200" dirty="0">
                <a:latin typeface="楷体" panose="02010609060101010101" pitchFamily="49" charset="-122"/>
                <a:ea typeface="楷体" panose="02010609060101010101" pitchFamily="49" charset="-122"/>
              </a:rPr>
              <a:t>本数据集通过实现该算法最终将数据集归约为 40 个特征变量，结果见表6.1。</a:t>
            </a:r>
            <a:endParaRPr sz="22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endParaRPr lang="zh-CN" sz="2200" dirty="0">
              <a:latin typeface="楷体" panose="02010609060101010101" pitchFamily="49" charset="-122"/>
              <a:ea typeface="楷体" panose="02010609060101010101" pitchFamily="49" charset="-122"/>
            </a:endParaRPr>
          </a:p>
        </p:txBody>
      </p:sp>
      <p:sp>
        <p:nvSpPr>
          <p:cNvPr id="2" name="文本框 1"/>
          <p:cNvSpPr txBox="1"/>
          <p:nvPr/>
        </p:nvSpPr>
        <p:spPr>
          <a:xfrm>
            <a:off x="495300" y="832485"/>
            <a:ext cx="10516235" cy="583565"/>
          </a:xfrm>
          <a:prstGeom prst="rect">
            <a:avLst/>
          </a:prstGeom>
          <a:noFill/>
        </p:spPr>
        <p:txBody>
          <a:bodyPr wrap="square" rtlCol="0">
            <a:spAutoFit/>
          </a:bodyPr>
          <a:p>
            <a:pPr algn="ctr"/>
            <a:r>
              <a:rPr lang="en-US" altLang="zh-CN" sz="3200" b="1">
                <a:solidFill>
                  <a:srgbClr val="C00000"/>
                </a:solidFill>
                <a:latin typeface="楷体" panose="02010609060101010101" pitchFamily="49" charset="-122"/>
                <a:ea typeface="楷体" panose="02010609060101010101" pitchFamily="49" charset="-122"/>
              </a:rPr>
              <a:t>R</a:t>
            </a:r>
            <a:r>
              <a:rPr lang="zh-CN" altLang="en-US" sz="3200" b="1">
                <a:solidFill>
                  <a:srgbClr val="C00000"/>
                </a:solidFill>
                <a:latin typeface="楷体" panose="02010609060101010101" pitchFamily="49" charset="-122"/>
                <a:ea typeface="楷体" panose="02010609060101010101" pitchFamily="49" charset="-122"/>
              </a:rPr>
              <a:t>语言实践</a:t>
            </a:r>
            <a:endParaRPr lang="zh-CN" altLang="en-US" sz="3200" b="1">
              <a:solidFill>
                <a:srgbClr val="C00000"/>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5300" y="690245"/>
            <a:ext cx="10516235" cy="583565"/>
          </a:xfrm>
          <a:prstGeom prst="rect">
            <a:avLst/>
          </a:prstGeom>
          <a:noFill/>
        </p:spPr>
        <p:txBody>
          <a:bodyPr wrap="square" rtlCol="0">
            <a:spAutoFit/>
          </a:bodyPr>
          <a:p>
            <a:pPr algn="ctr"/>
            <a:r>
              <a:rPr lang="en-US" altLang="zh-CN" sz="3200" b="1">
                <a:solidFill>
                  <a:srgbClr val="C00000"/>
                </a:solidFill>
                <a:latin typeface="楷体" panose="02010609060101010101" pitchFamily="49" charset="-122"/>
                <a:ea typeface="楷体" panose="02010609060101010101" pitchFamily="49" charset="-122"/>
              </a:rPr>
              <a:t>R</a:t>
            </a:r>
            <a:r>
              <a:rPr lang="zh-CN" altLang="en-US" sz="3200" b="1">
                <a:solidFill>
                  <a:srgbClr val="C00000"/>
                </a:solidFill>
                <a:latin typeface="楷体" panose="02010609060101010101" pitchFamily="49" charset="-122"/>
                <a:ea typeface="楷体" panose="02010609060101010101" pitchFamily="49" charset="-122"/>
              </a:rPr>
              <a:t>语言实践</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1"/>
          <a:stretch>
            <a:fillRect/>
          </a:stretch>
        </p:blipFill>
        <p:spPr>
          <a:xfrm>
            <a:off x="894715" y="1163320"/>
            <a:ext cx="4965065" cy="5297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5300" y="1300480"/>
            <a:ext cx="10862945" cy="4736465"/>
          </a:xfrm>
          <a:prstGeom prst="rect">
            <a:avLst/>
          </a:prstGeom>
          <a:noFill/>
        </p:spPr>
        <p:txBody>
          <a:bodyPr wrap="square" rtlCol="0">
            <a:noAutofit/>
          </a:bodyPr>
          <a:lstStyle/>
          <a:p>
            <a:pPr marL="342900" indent="-342900">
              <a:buFont typeface="Wingdings" panose="05000000000000000000" charset="0"/>
              <a:buChar char="Ø"/>
            </a:pPr>
            <a:r>
              <a:rPr lang="zh-CN" sz="2200" b="1" dirty="0">
                <a:latin typeface="楷体" panose="02010609060101010101" pitchFamily="49" charset="-122"/>
                <a:ea typeface="楷体" panose="02010609060101010101" pitchFamily="49" charset="-122"/>
              </a:rPr>
              <a:t>样本生成</a:t>
            </a:r>
            <a:endParaRPr lang="zh-CN" sz="2200" b="1"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sz="2200" dirty="0">
                <a:latin typeface="楷体" panose="02010609060101010101" pitchFamily="49" charset="-122"/>
                <a:ea typeface="楷体" panose="02010609060101010101" pitchFamily="49" charset="-122"/>
              </a:rPr>
              <a:t>为了考虑问题的方便，我们将按下例方式来生成两类样本及训练和检验样本:</a:t>
            </a:r>
            <a:endParaRPr sz="22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sz="2200" dirty="0">
                <a:latin typeface="楷体" panose="02010609060101010101" pitchFamily="49" charset="-122"/>
                <a:ea typeface="楷体" panose="02010609060101010101" pitchFamily="49" charset="-122"/>
              </a:rPr>
              <a:t>（1）目标变量：文章分享次数，是数量型变量。鉴于本文的目的是要建立对文章热度的二分类预测判别模型，为保证数据结构的平衡性和稳定性，本文根据目标变量的中位数（1400 次）将样本分为两类：文章分享次数大于 1400 次的样本对象定义为“热门文章”（popular），文章分享次数小于或等于 1400 次的样本对象定义为“非热门文章“（unpopular），各类别样本数量结果见表6.2。</a:t>
            </a:r>
            <a:endParaRPr sz="22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sz="2200" dirty="0">
                <a:latin typeface="楷体" panose="02010609060101010101" pitchFamily="49" charset="-122"/>
                <a:ea typeface="楷体" panose="02010609060101010101" pitchFamily="49" charset="-122"/>
              </a:rPr>
              <a:t>（2）数据集划分：将数据集划分为训练集和测试集，采用随机抽样法从原始数据中抽取 70% 的样本量作为训练集，30% 的样本量为测试集，各数据集结构见表6.3。</a:t>
            </a:r>
            <a:endParaRPr sz="2200" dirty="0">
              <a:latin typeface="楷体" panose="02010609060101010101" pitchFamily="49" charset="-122"/>
              <a:ea typeface="楷体" panose="02010609060101010101" pitchFamily="49" charset="-122"/>
            </a:endParaRPr>
          </a:p>
        </p:txBody>
      </p:sp>
      <p:sp>
        <p:nvSpPr>
          <p:cNvPr id="2" name="文本框 1"/>
          <p:cNvSpPr txBox="1"/>
          <p:nvPr/>
        </p:nvSpPr>
        <p:spPr>
          <a:xfrm>
            <a:off x="495300" y="832485"/>
            <a:ext cx="10516235" cy="583565"/>
          </a:xfrm>
          <a:prstGeom prst="rect">
            <a:avLst/>
          </a:prstGeom>
          <a:noFill/>
        </p:spPr>
        <p:txBody>
          <a:bodyPr wrap="square" rtlCol="0">
            <a:spAutoFit/>
          </a:bodyPr>
          <a:p>
            <a:pPr algn="ctr"/>
            <a:r>
              <a:rPr lang="en-US" altLang="zh-CN" sz="3200" b="1">
                <a:solidFill>
                  <a:srgbClr val="C00000"/>
                </a:solidFill>
                <a:latin typeface="楷体" panose="02010609060101010101" pitchFamily="49" charset="-122"/>
                <a:ea typeface="楷体" panose="02010609060101010101" pitchFamily="49" charset="-122"/>
              </a:rPr>
              <a:t>R</a:t>
            </a:r>
            <a:r>
              <a:rPr lang="zh-CN" altLang="en-US" sz="3200" b="1">
                <a:solidFill>
                  <a:srgbClr val="C00000"/>
                </a:solidFill>
                <a:latin typeface="楷体" panose="02010609060101010101" pitchFamily="49" charset="-122"/>
                <a:ea typeface="楷体" panose="02010609060101010101" pitchFamily="49" charset="-122"/>
              </a:rPr>
              <a:t>语言实践</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1"/>
          <a:stretch>
            <a:fillRect/>
          </a:stretch>
        </p:blipFill>
        <p:spPr>
          <a:xfrm>
            <a:off x="753110" y="4516755"/>
            <a:ext cx="2647315" cy="1720215"/>
          </a:xfrm>
          <a:prstGeom prst="rect">
            <a:avLst/>
          </a:prstGeom>
        </p:spPr>
      </p:pic>
      <p:pic>
        <p:nvPicPr>
          <p:cNvPr id="5" name="图片 4"/>
          <p:cNvPicPr>
            <a:picLocks noChangeAspect="1"/>
          </p:cNvPicPr>
          <p:nvPr/>
        </p:nvPicPr>
        <p:blipFill>
          <a:blip r:embed="rId2"/>
          <a:stretch>
            <a:fillRect/>
          </a:stretch>
        </p:blipFill>
        <p:spPr>
          <a:xfrm>
            <a:off x="5222875" y="4562475"/>
            <a:ext cx="3099435" cy="1674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5300" y="1300480"/>
            <a:ext cx="10862945" cy="4736465"/>
          </a:xfrm>
          <a:prstGeom prst="rect">
            <a:avLst/>
          </a:prstGeom>
          <a:noFill/>
        </p:spPr>
        <p:txBody>
          <a:bodyPr wrap="square" rtlCol="0">
            <a:noAutofit/>
          </a:bodyPr>
          <a:lstStyle/>
          <a:p>
            <a:pPr marL="342900" indent="-342900">
              <a:buFont typeface="Wingdings" panose="05000000000000000000" charset="0"/>
              <a:buChar char="Ø"/>
            </a:pPr>
            <a:r>
              <a:rPr lang="zh-CN" sz="2200" b="1" dirty="0">
                <a:latin typeface="楷体" panose="02010609060101010101" pitchFamily="49" charset="-122"/>
                <a:ea typeface="楷体" panose="02010609060101010101" pitchFamily="49" charset="-122"/>
              </a:rPr>
              <a:t>结果展示</a:t>
            </a:r>
            <a:endParaRPr lang="zh-CN" sz="2200" b="1"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sz="2200" dirty="0">
                <a:latin typeface="楷体" panose="02010609060101010101" pitchFamily="49" charset="-122"/>
                <a:ea typeface="楷体" panose="02010609060101010101" pitchFamily="49" charset="-122"/>
              </a:rPr>
              <a:t>1、不同分类方法的效果比较：</a:t>
            </a:r>
            <a:endParaRPr sz="22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sz="2200" dirty="0">
                <a:latin typeface="楷体" panose="02010609060101010101" pitchFamily="49" charset="-122"/>
                <a:ea typeface="楷体" panose="02010609060101010101" pitchFamily="49" charset="-122"/>
              </a:rPr>
              <a:t>下面选用三种典型的机器学习分类方法：SVM、KNN 和</a:t>
            </a:r>
            <a:r>
              <a:rPr sz="2200" b="1" dirty="0">
                <a:latin typeface="楷体" panose="02010609060101010101" pitchFamily="49" charset="-122"/>
                <a:ea typeface="楷体" panose="02010609060101010101" pitchFamily="49" charset="-122"/>
              </a:rPr>
              <a:t>神经网络</a:t>
            </a:r>
            <a:r>
              <a:rPr sz="2200" dirty="0">
                <a:latin typeface="楷体" panose="02010609060101010101" pitchFamily="49" charset="-122"/>
                <a:ea typeface="楷体" panose="02010609060101010101" pitchFamily="49" charset="-122"/>
              </a:rPr>
              <a:t>，与基于</a:t>
            </a:r>
            <a:r>
              <a:rPr sz="2200" b="1" dirty="0">
                <a:latin typeface="楷体" panose="02010609060101010101" pitchFamily="49" charset="-122"/>
                <a:ea typeface="楷体" panose="02010609060101010101" pitchFamily="49" charset="-122"/>
              </a:rPr>
              <a:t>随机森林</a:t>
            </a:r>
            <a:r>
              <a:rPr sz="2200" dirty="0">
                <a:latin typeface="楷体" panose="02010609060101010101" pitchFamily="49" charset="-122"/>
                <a:ea typeface="楷体" panose="02010609060101010101" pitchFamily="49" charset="-122"/>
              </a:rPr>
              <a:t>的网络文章热度分类方法进行性能比较，所采用的数据均来自于同一数据集。</a:t>
            </a:r>
            <a:endParaRPr sz="2200" dirty="0">
              <a:latin typeface="楷体" panose="02010609060101010101" pitchFamily="49" charset="-122"/>
              <a:ea typeface="楷体" panose="02010609060101010101" pitchFamily="49" charset="-122"/>
            </a:endParaRPr>
          </a:p>
        </p:txBody>
      </p:sp>
      <p:sp>
        <p:nvSpPr>
          <p:cNvPr id="2" name="文本框 1"/>
          <p:cNvSpPr txBox="1"/>
          <p:nvPr/>
        </p:nvSpPr>
        <p:spPr>
          <a:xfrm>
            <a:off x="495300" y="832485"/>
            <a:ext cx="10516235" cy="583565"/>
          </a:xfrm>
          <a:prstGeom prst="rect">
            <a:avLst/>
          </a:prstGeom>
          <a:noFill/>
        </p:spPr>
        <p:txBody>
          <a:bodyPr wrap="square" rtlCol="0">
            <a:spAutoFit/>
          </a:bodyPr>
          <a:p>
            <a:pPr algn="ctr"/>
            <a:r>
              <a:rPr lang="en-US" altLang="zh-CN" sz="3200" b="1">
                <a:solidFill>
                  <a:srgbClr val="C00000"/>
                </a:solidFill>
                <a:latin typeface="楷体" panose="02010609060101010101" pitchFamily="49" charset="-122"/>
                <a:ea typeface="楷体" panose="02010609060101010101" pitchFamily="49" charset="-122"/>
              </a:rPr>
              <a:t>R</a:t>
            </a:r>
            <a:r>
              <a:rPr lang="zh-CN" altLang="en-US" sz="3200" b="1">
                <a:solidFill>
                  <a:srgbClr val="C00000"/>
                </a:solidFill>
                <a:latin typeface="楷体" panose="02010609060101010101" pitchFamily="49" charset="-122"/>
                <a:ea typeface="楷体" panose="02010609060101010101" pitchFamily="49" charset="-122"/>
              </a:rPr>
              <a:t>语言实践</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1"/>
          <a:stretch>
            <a:fillRect/>
          </a:stretch>
        </p:blipFill>
        <p:spPr>
          <a:xfrm>
            <a:off x="6064885" y="2712085"/>
            <a:ext cx="4502150" cy="3219450"/>
          </a:xfrm>
          <a:prstGeom prst="rect">
            <a:avLst/>
          </a:prstGeom>
        </p:spPr>
      </p:pic>
      <p:sp>
        <p:nvSpPr>
          <p:cNvPr id="7" name="文本框 6"/>
          <p:cNvSpPr txBox="1"/>
          <p:nvPr/>
        </p:nvSpPr>
        <p:spPr>
          <a:xfrm>
            <a:off x="515620" y="2898775"/>
            <a:ext cx="4408170" cy="2461260"/>
          </a:xfrm>
          <a:prstGeom prst="rect">
            <a:avLst/>
          </a:prstGeom>
          <a:noFill/>
        </p:spPr>
        <p:txBody>
          <a:bodyPr wrap="square" rtlCol="0">
            <a:spAutoFit/>
          </a:bodyPr>
          <a:p>
            <a:pPr marL="0" indent="0">
              <a:buFont typeface="Wingdings" panose="05000000000000000000" pitchFamily="2" charset="2"/>
              <a:buNone/>
            </a:pPr>
            <a:r>
              <a:rPr sz="2200" dirty="0">
                <a:latin typeface="楷体" panose="02010609060101010101" pitchFamily="49" charset="-122"/>
                <a:ea typeface="楷体" panose="02010609060101010101" pitchFamily="49" charset="-122"/>
                <a:sym typeface="+mn-ea"/>
              </a:rPr>
              <a:t>对于 KNN 方法，可构成非线性判别边界，简单易于实现，但对异常点和不平衡数据较为敏感，且结果的可解释性较差。</a:t>
            </a:r>
            <a:endParaRPr sz="2200" dirty="0">
              <a:latin typeface="楷体" panose="02010609060101010101" pitchFamily="49" charset="-122"/>
              <a:ea typeface="楷体" panose="02010609060101010101" pitchFamily="49" charset="-122"/>
              <a:sym typeface="+mn-ea"/>
            </a:endParaRPr>
          </a:p>
          <a:p>
            <a:pPr marL="0" indent="0">
              <a:buFont typeface="Wingdings" panose="05000000000000000000" pitchFamily="2" charset="2"/>
              <a:buNone/>
            </a:pPr>
            <a:r>
              <a:rPr sz="2200" dirty="0">
                <a:latin typeface="楷体" panose="02010609060101010101" pitchFamily="49" charset="-122"/>
                <a:ea typeface="楷体" panose="02010609060101010101" pitchFamily="49" charset="-122"/>
                <a:sym typeface="+mn-ea"/>
              </a:rPr>
              <a:t>基于参数近邻个数 K 的取值选择最优模型，近邻数 K 与误判率的关系见图6.1</a:t>
            </a:r>
            <a:endParaRPr lang="zh-CN" altLang="en-US" sz="2200"/>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5300" y="1300480"/>
            <a:ext cx="10862945" cy="4736465"/>
          </a:xfrm>
          <a:prstGeom prst="rect">
            <a:avLst/>
          </a:prstGeom>
          <a:noFill/>
        </p:spPr>
        <p:txBody>
          <a:bodyPr wrap="square" rtlCol="0">
            <a:noAutofit/>
          </a:bodyPr>
          <a:lstStyle/>
          <a:p>
            <a:pPr marL="0" indent="0">
              <a:buFont typeface="Wingdings" panose="05000000000000000000" pitchFamily="2" charset="2"/>
              <a:buNone/>
            </a:pPr>
            <a:r>
              <a:rPr sz="2200" dirty="0">
                <a:latin typeface="楷体" panose="02010609060101010101" pitchFamily="49" charset="-122"/>
                <a:ea typeface="楷体" panose="02010609060101010101" pitchFamily="49" charset="-122"/>
              </a:rPr>
              <a:t>对于 SVM 方法，本文基于向量分类机类型和核函数的选择优化模型，各模型选择的预测错误个数见表6.4。</a:t>
            </a:r>
            <a:endParaRPr sz="22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sz="2200" dirty="0">
                <a:latin typeface="楷体" panose="02010609060101010101" pitchFamily="49" charset="-122"/>
                <a:ea typeface="楷体" panose="02010609060101010101" pitchFamily="49" charset="-122"/>
              </a:rPr>
              <a:t>由表6.4可知，C-calssification 分类模型无论采用何种核函数结合，其模型判别错误均相对较小，其中，C-classification 和 radial 核函数结合建立的模型判别错误最少。进一步利用交叉验证对 radial 核函数里的参数（gamma、cost）加以调校，得到 gamma=0.5，cost=10 的最优预测模型。</a:t>
            </a:r>
            <a:endParaRPr sz="2200" dirty="0">
              <a:latin typeface="楷体" panose="02010609060101010101" pitchFamily="49" charset="-122"/>
              <a:ea typeface="楷体" panose="02010609060101010101" pitchFamily="49" charset="-122"/>
            </a:endParaRPr>
          </a:p>
        </p:txBody>
      </p:sp>
      <p:sp>
        <p:nvSpPr>
          <p:cNvPr id="2" name="文本框 1"/>
          <p:cNvSpPr txBox="1"/>
          <p:nvPr/>
        </p:nvSpPr>
        <p:spPr>
          <a:xfrm>
            <a:off x="495300" y="832485"/>
            <a:ext cx="10516235" cy="583565"/>
          </a:xfrm>
          <a:prstGeom prst="rect">
            <a:avLst/>
          </a:prstGeom>
          <a:noFill/>
        </p:spPr>
        <p:txBody>
          <a:bodyPr wrap="square" rtlCol="0">
            <a:spAutoFit/>
          </a:bodyPr>
          <a:p>
            <a:pPr algn="ctr"/>
            <a:r>
              <a:rPr lang="en-US" altLang="zh-CN" sz="3200" b="1">
                <a:solidFill>
                  <a:srgbClr val="C00000"/>
                </a:solidFill>
                <a:latin typeface="楷体" panose="02010609060101010101" pitchFamily="49" charset="-122"/>
                <a:ea typeface="楷体" panose="02010609060101010101" pitchFamily="49" charset="-122"/>
              </a:rPr>
              <a:t>R</a:t>
            </a:r>
            <a:r>
              <a:rPr lang="zh-CN" altLang="en-US" sz="3200" b="1">
                <a:solidFill>
                  <a:srgbClr val="C00000"/>
                </a:solidFill>
                <a:latin typeface="楷体" panose="02010609060101010101" pitchFamily="49" charset="-122"/>
                <a:ea typeface="楷体" panose="02010609060101010101" pitchFamily="49" charset="-122"/>
              </a:rPr>
              <a:t>语言实践</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1"/>
          <a:stretch>
            <a:fillRect/>
          </a:stretch>
        </p:blipFill>
        <p:spPr>
          <a:xfrm>
            <a:off x="2023110" y="3764280"/>
            <a:ext cx="6333490" cy="2306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5300" y="1300480"/>
            <a:ext cx="10862945" cy="4736465"/>
          </a:xfrm>
          <a:prstGeom prst="rect">
            <a:avLst/>
          </a:prstGeom>
          <a:noFill/>
        </p:spPr>
        <p:txBody>
          <a:bodyPr wrap="square" rtlCol="0">
            <a:noAutofit/>
          </a:bodyPr>
          <a:lstStyle/>
          <a:p>
            <a:pPr marL="0" indent="0">
              <a:buFont typeface="Wingdings" panose="05000000000000000000" pitchFamily="2" charset="2"/>
              <a:buNone/>
            </a:pPr>
            <a:r>
              <a:rPr sz="2200" dirty="0">
                <a:latin typeface="楷体" panose="02010609060101010101" pitchFamily="49" charset="-122"/>
                <a:ea typeface="楷体" panose="02010609060101010101" pitchFamily="49" charset="-122"/>
              </a:rPr>
              <a:t>对于神经网络方法，是一种应用类似于大脑神经突触链接的结构进行信息处理的数学运算模型，通过统计学的标准数学方法构建函数表达的局部结构空间。因而容易陷入局部极值，导致过度拟合。基于隐藏节点数目和迭代次数选择最优模型，各参数选择与模型误判率的关系见图6.2和图6.3，得到参数隐藏节点数size=7和训练周期maxit=200 的最优模型。</a:t>
            </a:r>
            <a:endParaRPr sz="2200" dirty="0">
              <a:latin typeface="楷体" panose="02010609060101010101" pitchFamily="49" charset="-122"/>
              <a:ea typeface="楷体" panose="02010609060101010101" pitchFamily="49" charset="-122"/>
            </a:endParaRPr>
          </a:p>
        </p:txBody>
      </p:sp>
      <p:sp>
        <p:nvSpPr>
          <p:cNvPr id="2" name="文本框 1"/>
          <p:cNvSpPr txBox="1"/>
          <p:nvPr/>
        </p:nvSpPr>
        <p:spPr>
          <a:xfrm>
            <a:off x="495300" y="832485"/>
            <a:ext cx="10516235" cy="583565"/>
          </a:xfrm>
          <a:prstGeom prst="rect">
            <a:avLst/>
          </a:prstGeom>
          <a:noFill/>
        </p:spPr>
        <p:txBody>
          <a:bodyPr wrap="square" rtlCol="0">
            <a:spAutoFit/>
          </a:bodyPr>
          <a:p>
            <a:pPr algn="ctr"/>
            <a:r>
              <a:rPr lang="en-US" altLang="zh-CN" sz="3200" b="1">
                <a:solidFill>
                  <a:srgbClr val="C00000"/>
                </a:solidFill>
                <a:latin typeface="楷体" panose="02010609060101010101" pitchFamily="49" charset="-122"/>
                <a:ea typeface="楷体" panose="02010609060101010101" pitchFamily="49" charset="-122"/>
              </a:rPr>
              <a:t>R</a:t>
            </a:r>
            <a:r>
              <a:rPr lang="zh-CN" altLang="en-US" sz="3200" b="1">
                <a:solidFill>
                  <a:srgbClr val="C00000"/>
                </a:solidFill>
                <a:latin typeface="楷体" panose="02010609060101010101" pitchFamily="49" charset="-122"/>
                <a:ea typeface="楷体" panose="02010609060101010101" pitchFamily="49" charset="-122"/>
              </a:rPr>
              <a:t>语言实践</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stretch>
            <a:fillRect/>
          </a:stretch>
        </p:blipFill>
        <p:spPr>
          <a:xfrm>
            <a:off x="2623820" y="2912110"/>
            <a:ext cx="8244840" cy="32213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5300" y="1300480"/>
            <a:ext cx="10862945" cy="4736465"/>
          </a:xfrm>
          <a:prstGeom prst="rect">
            <a:avLst/>
          </a:prstGeom>
          <a:noFill/>
        </p:spPr>
        <p:txBody>
          <a:bodyPr wrap="square" rtlCol="0">
            <a:noAutofit/>
          </a:bodyPr>
          <a:lstStyle/>
          <a:p>
            <a:pPr marL="0" indent="0">
              <a:buFont typeface="Wingdings" panose="05000000000000000000" pitchFamily="2" charset="2"/>
              <a:buNone/>
            </a:pPr>
            <a:r>
              <a:rPr sz="2200" dirty="0">
                <a:latin typeface="楷体" panose="02010609060101010101" pitchFamily="49" charset="-122"/>
                <a:ea typeface="楷体" panose="02010609060101010101" pitchFamily="49" charset="-122"/>
              </a:rPr>
              <a:t>对于随机森林方法，在实例运用过程中，随机森林对高维数据处理的准确性高且速度快，能够对大样本并行化处理，此算法优点与网络信息数据高维、大量的特点相契合。基于 R 语言循环语句设计对模型进行参数调校，并实现结果可视化（图6.4和图6.5）。</a:t>
            </a:r>
            <a:endParaRPr sz="22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endParaRPr>
          </a:p>
        </p:txBody>
      </p:sp>
      <p:sp>
        <p:nvSpPr>
          <p:cNvPr id="2" name="文本框 1"/>
          <p:cNvSpPr txBox="1"/>
          <p:nvPr/>
        </p:nvSpPr>
        <p:spPr>
          <a:xfrm>
            <a:off x="495300" y="832485"/>
            <a:ext cx="10516235" cy="583565"/>
          </a:xfrm>
          <a:prstGeom prst="rect">
            <a:avLst/>
          </a:prstGeom>
          <a:noFill/>
        </p:spPr>
        <p:txBody>
          <a:bodyPr wrap="square" rtlCol="0">
            <a:spAutoFit/>
          </a:bodyPr>
          <a:p>
            <a:pPr algn="ctr"/>
            <a:r>
              <a:rPr lang="en-US" altLang="zh-CN" sz="3200" b="1">
                <a:solidFill>
                  <a:srgbClr val="C00000"/>
                </a:solidFill>
                <a:latin typeface="楷体" panose="02010609060101010101" pitchFamily="49" charset="-122"/>
                <a:ea typeface="楷体" panose="02010609060101010101" pitchFamily="49" charset="-122"/>
              </a:rPr>
              <a:t>R</a:t>
            </a:r>
            <a:r>
              <a:rPr lang="zh-CN" altLang="en-US" sz="3200" b="1">
                <a:solidFill>
                  <a:srgbClr val="C00000"/>
                </a:solidFill>
                <a:latin typeface="楷体" panose="02010609060101010101" pitchFamily="49" charset="-122"/>
                <a:ea typeface="楷体" panose="02010609060101010101" pitchFamily="49" charset="-122"/>
              </a:rPr>
              <a:t>语言实践</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1"/>
          <a:stretch>
            <a:fillRect/>
          </a:stretch>
        </p:blipFill>
        <p:spPr>
          <a:xfrm>
            <a:off x="3372485" y="2564130"/>
            <a:ext cx="8519795" cy="3258820"/>
          </a:xfrm>
          <a:prstGeom prst="rect">
            <a:avLst/>
          </a:prstGeom>
        </p:spPr>
      </p:pic>
      <p:sp>
        <p:nvSpPr>
          <p:cNvPr id="6" name="文本框 5"/>
          <p:cNvSpPr txBox="1"/>
          <p:nvPr/>
        </p:nvSpPr>
        <p:spPr>
          <a:xfrm>
            <a:off x="663575" y="2701290"/>
            <a:ext cx="2611755" cy="3045460"/>
          </a:xfrm>
          <a:prstGeom prst="rect">
            <a:avLst/>
          </a:prstGeom>
          <a:noFill/>
        </p:spPr>
        <p:txBody>
          <a:bodyPr wrap="square" rtlCol="0">
            <a:noAutofit/>
          </a:bodyPr>
          <a:p>
            <a:pPr marL="0" indent="0">
              <a:buFont typeface="Wingdings" panose="05000000000000000000" pitchFamily="2" charset="2"/>
              <a:buNone/>
            </a:pPr>
            <a:r>
              <a:rPr sz="2000" dirty="0">
                <a:latin typeface="楷体" panose="02010609060101010101" pitchFamily="49" charset="-122"/>
                <a:ea typeface="楷体" panose="02010609060101010101" pitchFamily="49" charset="-122"/>
                <a:sym typeface="+mn-ea"/>
              </a:rPr>
              <a:t>由决策树节点分支所选择变量个数和决策树数量与模型误判率的关系比较可知，最优参数分别为 K=5、M=400，基于此建立最优随机森林模型，并对测试集数据进行预测。</a:t>
            </a:r>
            <a:endParaRPr lang="zh-CN" altLang="en-US" sz="2000"/>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5300" y="1300480"/>
            <a:ext cx="4087495" cy="4736465"/>
          </a:xfrm>
          <a:prstGeom prst="rect">
            <a:avLst/>
          </a:prstGeom>
          <a:noFill/>
        </p:spPr>
        <p:txBody>
          <a:bodyPr wrap="square" rtlCol="0">
            <a:noAutofit/>
          </a:bodyPr>
          <a:lstStyle/>
          <a:p>
            <a:pPr marL="0" indent="0">
              <a:buFont typeface="Wingdings" panose="05000000000000000000" pitchFamily="2" charset="2"/>
              <a:buNone/>
            </a:pPr>
            <a:r>
              <a:rPr sz="2200" dirty="0">
                <a:latin typeface="楷体" panose="02010609060101010101" pitchFamily="49" charset="-122"/>
                <a:ea typeface="楷体" panose="02010609060101010101" pitchFamily="49" charset="-122"/>
              </a:rPr>
              <a:t>进一步，各方法经交叉验证后的预测精度及 AUC 值（Area Under ROC Curve</a:t>
            </a:r>
            <a:r>
              <a:rPr lang="en-US" sz="2200" dirty="0">
                <a:latin typeface="楷体" panose="02010609060101010101" pitchFamily="49" charset="-122"/>
                <a:ea typeface="楷体" panose="02010609060101010101" pitchFamily="49" charset="-122"/>
              </a:rPr>
              <a:t>)</a:t>
            </a:r>
            <a:r>
              <a:rPr sz="2200" dirty="0">
                <a:latin typeface="楷体" panose="02010609060101010101" pitchFamily="49" charset="-122"/>
                <a:ea typeface="楷体" panose="02010609060101010101" pitchFamily="49" charset="-122"/>
              </a:rPr>
              <a:t>见表6.5。</a:t>
            </a:r>
            <a:endParaRPr sz="2200" dirty="0">
              <a:latin typeface="楷体" panose="02010609060101010101" pitchFamily="49" charset="-122"/>
              <a:ea typeface="楷体" panose="02010609060101010101" pitchFamily="49" charset="-122"/>
            </a:endParaRPr>
          </a:p>
        </p:txBody>
      </p:sp>
      <p:sp>
        <p:nvSpPr>
          <p:cNvPr id="2" name="文本框 1"/>
          <p:cNvSpPr txBox="1"/>
          <p:nvPr/>
        </p:nvSpPr>
        <p:spPr>
          <a:xfrm>
            <a:off x="495300" y="832485"/>
            <a:ext cx="10516235" cy="583565"/>
          </a:xfrm>
          <a:prstGeom prst="rect">
            <a:avLst/>
          </a:prstGeom>
          <a:noFill/>
        </p:spPr>
        <p:txBody>
          <a:bodyPr wrap="square" rtlCol="0">
            <a:spAutoFit/>
          </a:bodyPr>
          <a:p>
            <a:pPr algn="ctr"/>
            <a:r>
              <a:rPr lang="en-US" altLang="zh-CN" sz="3200" b="1">
                <a:solidFill>
                  <a:srgbClr val="C00000"/>
                </a:solidFill>
                <a:latin typeface="楷体" panose="02010609060101010101" pitchFamily="49" charset="-122"/>
                <a:ea typeface="楷体" panose="02010609060101010101" pitchFamily="49" charset="-122"/>
              </a:rPr>
              <a:t>R</a:t>
            </a:r>
            <a:r>
              <a:rPr lang="zh-CN" altLang="en-US" sz="3200" b="1">
                <a:solidFill>
                  <a:srgbClr val="C00000"/>
                </a:solidFill>
                <a:latin typeface="楷体" panose="02010609060101010101" pitchFamily="49" charset="-122"/>
                <a:ea typeface="楷体" panose="02010609060101010101" pitchFamily="49" charset="-122"/>
              </a:rPr>
              <a:t>语言实践</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stretch>
            <a:fillRect/>
          </a:stretch>
        </p:blipFill>
        <p:spPr>
          <a:xfrm>
            <a:off x="495300" y="3066415"/>
            <a:ext cx="3518535" cy="2082165"/>
          </a:xfrm>
          <a:prstGeom prst="rect">
            <a:avLst/>
          </a:prstGeom>
        </p:spPr>
      </p:pic>
      <p:sp>
        <p:nvSpPr>
          <p:cNvPr id="6" name="文本框 5"/>
          <p:cNvSpPr txBox="1"/>
          <p:nvPr/>
        </p:nvSpPr>
        <p:spPr>
          <a:xfrm>
            <a:off x="4791075" y="1416050"/>
            <a:ext cx="6675120" cy="4831080"/>
          </a:xfrm>
          <a:prstGeom prst="rect">
            <a:avLst/>
          </a:prstGeom>
          <a:noFill/>
        </p:spPr>
        <p:txBody>
          <a:bodyPr wrap="square" rtlCol="0">
            <a:spAutoFit/>
          </a:bodyPr>
          <a:p>
            <a:r>
              <a:rPr lang="zh-CN" altLang="en-US" sz="2200">
                <a:latin typeface="楷体" panose="02010609060101010101" pitchFamily="49" charset="-122"/>
                <a:ea typeface="楷体" panose="02010609060101010101" pitchFamily="49" charset="-122"/>
                <a:cs typeface="楷体" panose="02010609060101010101" pitchFamily="49" charset="-122"/>
              </a:rPr>
              <a:t>由表6.5比较分析可知，四种分类方法所建立的模型中，随机森林的预测准确率最高，AUC 值最大，分别高达 67.29% 和 0.66，说明随机森林的预测分类性能最好；</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cs typeface="楷体" panose="02010609060101010101" pitchFamily="49" charset="-122"/>
              </a:rPr>
              <a:t>其次是 SVM，预测准确率比随机森林低 6.46%，AUC 值为 0.61，但实例应用中算法运行效率较低；</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cs typeface="楷体" panose="02010609060101010101" pitchFamily="49" charset="-122"/>
              </a:rPr>
              <a:t>最后，KNN 和神经网络的预测准确率和 AUC 值相近，二者所建模型的预测分类效果相对较弱，KNN 的算法效率高但因易受邻近个数 K 的选择影响从而导致预测效果不稳定，神经网络因输出结果的可解释性较弱而影响其实际应用性。</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cs typeface="楷体" panose="02010609060101010101" pitchFamily="49" charset="-122"/>
              </a:rPr>
              <a:t>总体而言，在大样本下对于网络文章热度的预测，四种分类方法的预测性能效果存在明显差异，依次为：</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cs typeface="楷体" panose="02010609060101010101" pitchFamily="49" charset="-122"/>
              </a:rPr>
              <a:t>随机森林 &gt;SVM&gt;KNN&gt; 神经网络。</a:t>
            </a:r>
            <a:endParaRPr lang="zh-CN" altLang="en-US" sz="22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ea typeface="Roboto" pitchFamily="2" charset="0"/>
                <a:cs typeface="Times New Roman" panose="02020603050405020304" pitchFamily="18" charset="0"/>
              </a:rPr>
              <a:t>1</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267707" y="4010582"/>
            <a:ext cx="5689604"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简介</a:t>
            </a:r>
            <a:r>
              <a:rPr lang="en-US" altLang="zh-CN" sz="3200" b="1" dirty="0">
                <a:solidFill>
                  <a:schemeClr val="bg2">
                    <a:lumMod val="50000"/>
                  </a:schemeClr>
                </a:solidFill>
                <a:latin typeface="+mn-lt"/>
                <a:cs typeface="Times New Roman" panose="02020603050405020304" pitchFamily="18" charset="0"/>
              </a:rPr>
              <a:t>  </a:t>
            </a:r>
            <a:endParaRPr lang="en-US" altLang="zh-CN" sz="3200" b="1" dirty="0">
              <a:solidFill>
                <a:schemeClr val="bg2">
                  <a:lumMod val="50000"/>
                </a:schemeClr>
              </a:solidFill>
              <a:latin typeface="+mn-lt"/>
              <a:cs typeface="Times New Roman" panose="02020603050405020304" pitchFamily="18" charset="0"/>
            </a:endParaRPr>
          </a:p>
          <a:p>
            <a:pPr algn="ctr">
              <a:lnSpc>
                <a:spcPts val="7000"/>
              </a:lnSpc>
            </a:pPr>
            <a:r>
              <a:rPr lang="en-US" altLang="zh-CN" sz="4000" b="1" dirty="0">
                <a:solidFill>
                  <a:schemeClr val="bg2">
                    <a:lumMod val="50000"/>
                  </a:schemeClr>
                </a:solidFill>
                <a:latin typeface="+mn-lt"/>
                <a:cs typeface="Times New Roman" panose="02020603050405020304" pitchFamily="18" charset="0"/>
              </a:rPr>
              <a:t>Abstract </a:t>
            </a:r>
            <a:endParaRPr lang="zh-CN" altLang="en-US" sz="4000" b="1" dirty="0">
              <a:solidFill>
                <a:schemeClr val="bg2">
                  <a:lumMod val="50000"/>
                </a:schemeClr>
              </a:solidFill>
              <a:latin typeface="+mn-lt"/>
              <a:cs typeface="Times New Roman" panose="02020603050405020304" pitchFamily="18" charset="0"/>
            </a:endParaRPr>
          </a:p>
        </p:txBody>
      </p:sp>
    </p:spTree>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5300" y="1442720"/>
            <a:ext cx="5808345" cy="4736465"/>
          </a:xfrm>
          <a:prstGeom prst="rect">
            <a:avLst/>
          </a:prstGeom>
          <a:noFill/>
        </p:spPr>
        <p:txBody>
          <a:bodyPr wrap="square" rtlCol="0">
            <a:noAutofit/>
          </a:bodyPr>
          <a:lstStyle/>
          <a:p>
            <a:pPr marL="0" indent="0">
              <a:buFont typeface="Wingdings" panose="05000000000000000000" charset="0"/>
              <a:buNone/>
            </a:pPr>
            <a:r>
              <a:rPr sz="2200" dirty="0">
                <a:latin typeface="楷体" panose="02010609060101010101" pitchFamily="49" charset="-122"/>
                <a:ea typeface="楷体" panose="02010609060101010101" pitchFamily="49" charset="-122"/>
              </a:rPr>
              <a:t>2、特征变量的重要性评价</a:t>
            </a:r>
            <a:endParaRPr sz="22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sz="2200" dirty="0">
                <a:latin typeface="楷体" panose="02010609060101010101" pitchFamily="49" charset="-122"/>
                <a:ea typeface="楷体" panose="02010609060101010101" pitchFamily="49" charset="-122"/>
              </a:rPr>
              <a:t>由随机森林输出的基于平均精度减少量的变量重要性程度，可以筛选出对文章热度分类预测影响显著的相关变量。</a:t>
            </a:r>
            <a:endParaRPr sz="22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sz="2200" dirty="0">
                <a:latin typeface="楷体" panose="02010609060101010101" pitchFamily="49" charset="-122"/>
                <a:ea typeface="楷体" panose="02010609060101010101" pitchFamily="49" charset="-122"/>
              </a:rPr>
              <a:t>由图6.6可知，文章是否发表于周末、相关文章的索引次数、平均关键词的索引次数以及数据通道来源等相关变量的重要程度较大；</a:t>
            </a:r>
            <a:endParaRPr sz="22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sz="2200" dirty="0">
                <a:latin typeface="楷体" panose="02010609060101010101" pitchFamily="49" charset="-122"/>
                <a:ea typeface="楷体" panose="02010609060101010101" pitchFamily="49" charset="-122"/>
              </a:rPr>
              <a:t>其次，内容字数、词语长度以及与热门话题接近程度等相关变量的对文章热度的影响也较为重要；而文章是否发表于非周末时间段和语言极性情感特征等相关变量的整体重要性较小。</a:t>
            </a:r>
            <a:endParaRPr sz="2200" dirty="0">
              <a:latin typeface="楷体" panose="02010609060101010101" pitchFamily="49" charset="-122"/>
              <a:ea typeface="楷体" panose="02010609060101010101" pitchFamily="49" charset="-122"/>
            </a:endParaRPr>
          </a:p>
        </p:txBody>
      </p:sp>
      <p:sp>
        <p:nvSpPr>
          <p:cNvPr id="2" name="文本框 1"/>
          <p:cNvSpPr txBox="1"/>
          <p:nvPr/>
        </p:nvSpPr>
        <p:spPr>
          <a:xfrm>
            <a:off x="495300" y="832485"/>
            <a:ext cx="10516235" cy="583565"/>
          </a:xfrm>
          <a:prstGeom prst="rect">
            <a:avLst/>
          </a:prstGeom>
          <a:noFill/>
        </p:spPr>
        <p:txBody>
          <a:bodyPr wrap="square" rtlCol="0">
            <a:spAutoFit/>
          </a:bodyPr>
          <a:p>
            <a:pPr algn="ctr"/>
            <a:r>
              <a:rPr lang="en-US" altLang="zh-CN" sz="3200" b="1">
                <a:solidFill>
                  <a:srgbClr val="C00000"/>
                </a:solidFill>
                <a:latin typeface="楷体" panose="02010609060101010101" pitchFamily="49" charset="-122"/>
                <a:ea typeface="楷体" panose="02010609060101010101" pitchFamily="49" charset="-122"/>
              </a:rPr>
              <a:t>R</a:t>
            </a:r>
            <a:r>
              <a:rPr lang="zh-CN" altLang="en-US" sz="3200" b="1">
                <a:solidFill>
                  <a:srgbClr val="C00000"/>
                </a:solidFill>
                <a:latin typeface="楷体" panose="02010609060101010101" pitchFamily="49" charset="-122"/>
                <a:ea typeface="楷体" panose="02010609060101010101" pitchFamily="49" charset="-122"/>
              </a:rPr>
              <a:t>语言实践</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1"/>
          <a:stretch>
            <a:fillRect/>
          </a:stretch>
        </p:blipFill>
        <p:spPr>
          <a:xfrm>
            <a:off x="6304280" y="1327150"/>
            <a:ext cx="4634865" cy="49599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5300" y="1442720"/>
            <a:ext cx="10761345" cy="4736465"/>
          </a:xfrm>
          <a:prstGeom prst="rect">
            <a:avLst/>
          </a:prstGeom>
          <a:noFill/>
        </p:spPr>
        <p:txBody>
          <a:bodyPr wrap="square" rtlCol="0">
            <a:noAutofit/>
          </a:bodyPr>
          <a:lstStyle/>
          <a:p>
            <a:pPr marL="0" indent="0">
              <a:buFont typeface="Wingdings" panose="05000000000000000000" charset="0"/>
              <a:buNone/>
            </a:pPr>
            <a:r>
              <a:rPr sz="2200" dirty="0">
                <a:latin typeface="楷体" panose="02010609060101010101" pitchFamily="49" charset="-122"/>
                <a:ea typeface="楷体" panose="02010609060101010101" pitchFamily="49" charset="-122"/>
              </a:rPr>
              <a:t>单棵树的 R 软件包主要有 2 个：rpart 和 party。R 包 rpart 是基于 CART 方法和 rpart 函数；R 包 party 主要是基于条件树函数 ctree。具体的计算代码为：</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以上是在每一个叶子节点利用常数来预测得回归树模型，基于模型得回归树可以利用 RWeka</a:t>
            </a:r>
            <a:r>
              <a:rPr lang="en-US" sz="2200" dirty="0">
                <a:latin typeface="楷体" panose="02010609060101010101" pitchFamily="49" charset="-122"/>
                <a:ea typeface="楷体" panose="02010609060101010101" pitchFamily="49" charset="-122"/>
              </a:rPr>
              <a:t> </a:t>
            </a:r>
            <a:r>
              <a:rPr sz="2200" dirty="0">
                <a:latin typeface="楷体" panose="02010609060101010101" pitchFamily="49" charset="-122"/>
                <a:ea typeface="楷体" panose="02010609060101010101" pitchFamily="49" charset="-122"/>
              </a:rPr>
              <a:t>R 软件包来实现。具体的代码为：</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p:txBody>
      </p:sp>
      <p:sp>
        <p:nvSpPr>
          <p:cNvPr id="2" name="文本框 1"/>
          <p:cNvSpPr txBox="1"/>
          <p:nvPr/>
        </p:nvSpPr>
        <p:spPr>
          <a:xfrm>
            <a:off x="495300" y="832485"/>
            <a:ext cx="10516235" cy="583565"/>
          </a:xfrm>
          <a:prstGeom prst="rect">
            <a:avLst/>
          </a:prstGeom>
          <a:noFill/>
        </p:spPr>
        <p:txBody>
          <a:bodyPr wrap="square" rtlCol="0">
            <a:spAutoFit/>
          </a:bodyPr>
          <a:p>
            <a:pPr algn="ctr"/>
            <a:r>
              <a:rPr lang="en-US" altLang="zh-CN" sz="3200" b="1">
                <a:solidFill>
                  <a:srgbClr val="C00000"/>
                </a:solidFill>
                <a:latin typeface="楷体" panose="02010609060101010101" pitchFamily="49" charset="-122"/>
                <a:ea typeface="楷体" panose="02010609060101010101" pitchFamily="49" charset="-122"/>
              </a:rPr>
              <a:t>R</a:t>
            </a:r>
            <a:r>
              <a:rPr lang="zh-CN" altLang="en-US" sz="3200" b="1">
                <a:solidFill>
                  <a:srgbClr val="C00000"/>
                </a:solidFill>
                <a:latin typeface="楷体" panose="02010609060101010101" pitchFamily="49" charset="-122"/>
                <a:ea typeface="楷体" panose="02010609060101010101" pitchFamily="49" charset="-122"/>
              </a:rPr>
              <a:t>语言实践</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stretch>
            <a:fillRect/>
          </a:stretch>
        </p:blipFill>
        <p:spPr>
          <a:xfrm>
            <a:off x="503555" y="2247900"/>
            <a:ext cx="9478645" cy="1437005"/>
          </a:xfrm>
          <a:prstGeom prst="rect">
            <a:avLst/>
          </a:prstGeom>
        </p:spPr>
      </p:pic>
      <p:pic>
        <p:nvPicPr>
          <p:cNvPr id="6" name="图片 5"/>
          <p:cNvPicPr>
            <a:picLocks noChangeAspect="1"/>
          </p:cNvPicPr>
          <p:nvPr/>
        </p:nvPicPr>
        <p:blipFill>
          <a:blip r:embed="rId2"/>
          <a:stretch>
            <a:fillRect/>
          </a:stretch>
        </p:blipFill>
        <p:spPr>
          <a:xfrm>
            <a:off x="610235" y="4516755"/>
            <a:ext cx="9282430" cy="10261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5300" y="1442720"/>
            <a:ext cx="10761345" cy="4736465"/>
          </a:xfrm>
          <a:prstGeom prst="rect">
            <a:avLst/>
          </a:prstGeom>
          <a:noFill/>
        </p:spPr>
        <p:txBody>
          <a:bodyPr wrap="square" rtlCol="0">
            <a:noAutofit/>
          </a:bodyPr>
          <a:lstStyle/>
          <a:p>
            <a:pPr marL="0" indent="0">
              <a:buFont typeface="Wingdings" panose="05000000000000000000" charset="0"/>
              <a:buNone/>
            </a:pPr>
            <a:r>
              <a:rPr sz="2200" dirty="0">
                <a:latin typeface="楷体" panose="02010609060101010101" pitchFamily="49" charset="-122"/>
                <a:ea typeface="楷体" panose="02010609060101010101" pitchFamily="49" charset="-122"/>
              </a:rPr>
              <a:t>介绍如何使用 Python 已有的 sklearn 机器学习库实现随机森林实例，并在之后引入 Python 编程应用随机森林方法预测病人心脏健康状况的实例。</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342900" indent="-342900">
              <a:buFont typeface="Wingdings" panose="05000000000000000000" charset="0"/>
              <a:buChar char="Ø"/>
            </a:pPr>
            <a:r>
              <a:rPr sz="2200" b="1" dirty="0">
                <a:latin typeface="楷体" panose="02010609060101010101" pitchFamily="49" charset="-122"/>
                <a:ea typeface="楷体" panose="02010609060101010101" pitchFamily="49" charset="-122"/>
              </a:rPr>
              <a:t>Python 随机森林包</a:t>
            </a:r>
            <a:endParaRPr sz="2200" b="1"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在 Python 的编辑器中，我们可以通过导入 sklearn 模块中</a:t>
            </a:r>
            <a:r>
              <a:rPr lang="zh-CN" sz="2200" dirty="0">
                <a:latin typeface="楷体" panose="02010609060101010101" pitchFamily="49" charset="-122"/>
                <a:ea typeface="楷体" panose="02010609060101010101" pitchFamily="49" charset="-122"/>
              </a:rPr>
              <a:t>的</a:t>
            </a:r>
            <a:r>
              <a:rPr lang="en-US" altLang="zh-CN" sz="2200" dirty="0">
                <a:latin typeface="楷体" panose="02010609060101010101" pitchFamily="49" charset="-122"/>
                <a:ea typeface="楷体" panose="02010609060101010101" pitchFamily="49" charset="-122"/>
              </a:rPr>
              <a:t> </a:t>
            </a:r>
            <a:r>
              <a:rPr sz="2200" dirty="0">
                <a:latin typeface="楷体" panose="02010609060101010101" pitchFamily="49" charset="-122"/>
                <a:ea typeface="楷体" panose="02010609060101010101" pitchFamily="49" charset="-122"/>
              </a:rPr>
              <a:t>RandomForest</a:t>
            </a:r>
            <a:r>
              <a:rPr lang="en-US" sz="2200" dirty="0">
                <a:latin typeface="楷体" panose="02010609060101010101" pitchFamily="49" charset="-122"/>
                <a:ea typeface="楷体" panose="02010609060101010101" pitchFamily="49" charset="-122"/>
              </a:rPr>
              <a:t> </a:t>
            </a:r>
            <a:r>
              <a:rPr sz="2200" dirty="0">
                <a:latin typeface="楷体" panose="02010609060101010101" pitchFamily="49" charset="-122"/>
                <a:ea typeface="楷体" panose="02010609060101010101" pitchFamily="49" charset="-122"/>
              </a:rPr>
              <a:t>Classifier 和 RandomForestRegressor 来创建随机森林实例，其中，RandomForest</a:t>
            </a:r>
            <a:r>
              <a:rPr lang="en-US" sz="2200" dirty="0">
                <a:latin typeface="楷体" panose="02010609060101010101" pitchFamily="49" charset="-122"/>
                <a:ea typeface="楷体" panose="02010609060101010101" pitchFamily="49" charset="-122"/>
              </a:rPr>
              <a:t> </a:t>
            </a:r>
            <a:r>
              <a:rPr sz="2200" dirty="0">
                <a:latin typeface="楷体" panose="02010609060101010101" pitchFamily="49" charset="-122"/>
                <a:ea typeface="楷体" panose="02010609060101010101" pitchFamily="49" charset="-122"/>
              </a:rPr>
              <a:t>Classifier 用于分类任务，RandomForestRegressor 用于回归任务。导入代码如下</a:t>
            </a:r>
            <a:r>
              <a:rPr lang="zh-CN" sz="2200" dirty="0">
                <a:latin typeface="楷体" panose="02010609060101010101" pitchFamily="49" charset="-122"/>
                <a:ea typeface="楷体" panose="02010609060101010101" pitchFamily="49" charset="-122"/>
              </a:rPr>
              <a:t>：</a:t>
            </a:r>
            <a:endParaRPr lang="zh-CN"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lang="zh-CN"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lang="zh-CN"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lang="zh-CN"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lang="zh-CN" sz="2200" dirty="0">
                <a:latin typeface="楷体" panose="02010609060101010101" pitchFamily="49" charset="-122"/>
                <a:ea typeface="楷体" panose="02010609060101010101" pitchFamily="49" charset="-122"/>
              </a:rPr>
              <a:t>接下来我们将说明上述两个随机森林实例的参数及其可选范围。</a:t>
            </a:r>
            <a:endParaRPr lang="zh-CN"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p:txBody>
      </p:sp>
      <p:sp>
        <p:nvSpPr>
          <p:cNvPr id="2" name="文本框 1"/>
          <p:cNvSpPr txBox="1"/>
          <p:nvPr/>
        </p:nvSpPr>
        <p:spPr>
          <a:xfrm>
            <a:off x="495300" y="832485"/>
            <a:ext cx="10516235" cy="583565"/>
          </a:xfrm>
          <a:prstGeom prst="rect">
            <a:avLst/>
          </a:prstGeom>
          <a:noFill/>
        </p:spPr>
        <p:txBody>
          <a:bodyPr wrap="square" rtlCol="0">
            <a:spAutoFit/>
          </a:bodyPr>
          <a:p>
            <a:pPr algn="ctr"/>
            <a:r>
              <a:rPr sz="3200" b="1">
                <a:solidFill>
                  <a:srgbClr val="C00000"/>
                </a:solidFill>
                <a:latin typeface="楷体" panose="02010609060101010101" pitchFamily="49" charset="-122"/>
                <a:ea typeface="楷体" panose="02010609060101010101" pitchFamily="49" charset="-122"/>
              </a:rPr>
              <a:t> Python 语言实践</a:t>
            </a:r>
            <a:endParaRPr sz="3200" b="1">
              <a:solidFill>
                <a:srgbClr val="C00000"/>
              </a:solidFill>
              <a:latin typeface="楷体" panose="02010609060101010101" pitchFamily="49" charset="-122"/>
              <a:ea typeface="楷体" panose="02010609060101010101" pitchFamily="49" charset="-122"/>
            </a:endParaRPr>
          </a:p>
        </p:txBody>
      </p:sp>
      <p:pic>
        <p:nvPicPr>
          <p:cNvPr id="8" name="图片 7"/>
          <p:cNvPicPr>
            <a:picLocks noChangeAspect="1"/>
          </p:cNvPicPr>
          <p:nvPr/>
        </p:nvPicPr>
        <p:blipFill>
          <a:blip r:embed="rId1"/>
          <a:stretch>
            <a:fillRect/>
          </a:stretch>
        </p:blipFill>
        <p:spPr>
          <a:xfrm>
            <a:off x="424180" y="4278630"/>
            <a:ext cx="10832465" cy="7327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文本框 2"/>
              <p:cNvSpPr txBox="1"/>
              <p:nvPr/>
            </p:nvSpPr>
            <p:spPr>
              <a:xfrm>
                <a:off x="495300" y="1416050"/>
                <a:ext cx="10761345" cy="5116195"/>
              </a:xfrm>
              <a:prstGeom prst="rect">
                <a:avLst/>
              </a:prstGeom>
              <a:noFill/>
            </p:spPr>
            <p:txBody>
              <a:bodyPr wrap="square" rtlCol="0">
                <a:noAutofit/>
              </a:bodyPr>
              <a:lstStyle/>
              <a:p>
                <a:pPr marL="0" indent="0">
                  <a:buFont typeface="Wingdings" panose="05000000000000000000" charset="0"/>
                  <a:buNone/>
                </a:pPr>
                <a:r>
                  <a:rPr sz="2200" dirty="0">
                    <a:latin typeface="楷体" panose="02010609060101010101" pitchFamily="49" charset="-122"/>
                    <a:ea typeface="楷体" panose="02010609060101010101" pitchFamily="49" charset="-122"/>
                  </a:rPr>
                  <a:t>• n_estimators：int 型，默认值为 100</a:t>
                </a:r>
                <a:r>
                  <a:rPr lang="en-US" sz="2200" dirty="0">
                    <a:latin typeface="楷体" panose="02010609060101010101" pitchFamily="49" charset="-122"/>
                    <a:ea typeface="楷体" panose="02010609060101010101" pitchFamily="49" charset="-122"/>
                  </a:rPr>
                  <a:t>      </a:t>
                </a:r>
                <a:r>
                  <a:rPr sz="2200" dirty="0">
                    <a:latin typeface="楷体" panose="02010609060101010101" pitchFamily="49" charset="-122"/>
                    <a:ea typeface="楷体" panose="02010609060101010101" pitchFamily="49" charset="-122"/>
                  </a:rPr>
                  <a:t>随机森林中的树数量；</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 criterion：string 型，{gini, entropy}，默认值为 gini</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树分支的分裂准则，支持的准则有 gini——基尼不纯度和 entropy——信息增益；</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 max_features：int，float，string 或 None 等等多种类型，默认值为 auto</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寻找最佳分割时需要考虑的特征数目：</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如果是 int，就要考虑每一次分割处的 max_features 个特征；</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如果是 float，那么 max_features 就是一个百分比数值，</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（max_features*n_features）个特征是每个分割处需要考虑的；</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如果是 auto，那么 max_features =p n_features，即 n_features 的平方根值；</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如果是 sqrt，同 auto；</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如果是 log2，那么 max_features = </a:t>
                </a:r>
                <a14:m>
                  <m:oMath xmlns:m="http://schemas.openxmlformats.org/officeDocument/2006/math">
                    <m:sSub>
                      <m:sSubPr>
                        <m:ctrlPr>
                          <a:rPr lang="en-US" sz="2200" i="1" dirty="0">
                            <a:latin typeface="Cambria Math" panose="02040503050406030204" pitchFamily="18" charset="0"/>
                            <a:ea typeface="楷体" panose="02010609060101010101" pitchFamily="49" charset="-122"/>
                            <a:cs typeface="Cambria Math" panose="02040503050406030204" pitchFamily="18" charset="0"/>
                          </a:rPr>
                        </m:ctrlPr>
                      </m:sSubPr>
                      <m:e>
                        <m:r>
                          <a:rPr sz="2200" dirty="0">
                            <a:latin typeface="楷体" panose="02010609060101010101" pitchFamily="49" charset="-122"/>
                            <a:ea typeface="楷体" panose="02010609060101010101" pitchFamily="49" charset="-122"/>
                            <a:sym typeface="+mn-ea"/>
                          </a:rPr>
                          <m:t>log</m:t>
                        </m:r>
                      </m:e>
                      <m:sub>
                        <m:r>
                          <a:rPr sz="2200" dirty="0">
                            <a:latin typeface="楷体" panose="02010609060101010101" pitchFamily="49" charset="-122"/>
                            <a:ea typeface="楷体" panose="02010609060101010101" pitchFamily="49" charset="-122"/>
                            <a:sym typeface="+mn-ea"/>
                          </a:rPr>
                          <m:t>2</m:t>
                        </m:r>
                      </m:sub>
                    </m:sSub>
                  </m:oMath>
                </a14:m>
                <a:r>
                  <a:rPr sz="2200" dirty="0">
                    <a:latin typeface="楷体" panose="02010609060101010101" pitchFamily="49" charset="-122"/>
                    <a:ea typeface="楷体" panose="02010609060101010101" pitchFamily="49" charset="-122"/>
                  </a:rPr>
                  <a:t>(n_features)；</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如果是 None，那么 max_features = n_features；</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sym typeface="+mn-ea"/>
                  </a:rPr>
                  <a:t>• max_depth：int，None，默认值为 None</a:t>
                </a:r>
                <a:r>
                  <a:rPr lang="en-US" sz="2200" dirty="0">
                    <a:latin typeface="楷体" panose="02010609060101010101" pitchFamily="49" charset="-122"/>
                    <a:ea typeface="楷体" panose="02010609060101010101" pitchFamily="49" charset="-122"/>
                    <a:sym typeface="+mn-ea"/>
                  </a:rPr>
                  <a:t>              </a:t>
                </a:r>
                <a:r>
                  <a:rPr sz="2200" dirty="0">
                    <a:latin typeface="楷体" panose="02010609060101010101" pitchFamily="49" charset="-122"/>
                    <a:ea typeface="楷体" panose="02010609060101010101" pitchFamily="49" charset="-122"/>
                    <a:sym typeface="+mn-ea"/>
                  </a:rPr>
                  <a:t>树的最大深度：如果值为 None，那么会扩展节点，直到所有的叶子是纯净的，或者直到所有叶子包含少于 min_sample_split 的样本；</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lang="zh-CN"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p:txBody>
          </p:sp>
        </mc:Choice>
        <mc:Fallback>
          <p:sp>
            <p:nvSpPr>
              <p:cNvPr id="3" name="文本框 2"/>
              <p:cNvSpPr txBox="1">
                <a:spLocks noRot="1" noChangeAspect="1" noMove="1" noResize="1" noEditPoints="1" noAdjustHandles="1" noChangeArrowheads="1" noChangeShapeType="1" noTextEdit="1"/>
              </p:cNvSpPr>
              <p:nvPr/>
            </p:nvSpPr>
            <p:spPr>
              <a:xfrm>
                <a:off x="495300" y="1416050"/>
                <a:ext cx="10761345" cy="5116195"/>
              </a:xfrm>
              <a:prstGeom prst="rect">
                <a:avLst/>
              </a:prstGeom>
              <a:blipFill rotWithShape="1">
                <a:blip r:embed="rId1"/>
                <a:stretch>
                  <a:fillRect b="-64726"/>
                </a:stretch>
              </a:blipFill>
            </p:spPr>
            <p:txBody>
              <a:bodyPr/>
              <a:lstStyle/>
              <a:p>
                <a:r>
                  <a:rPr lang="zh-CN" altLang="en-US">
                    <a:noFill/>
                  </a:rPr>
                  <a:t> </a:t>
                </a:r>
              </a:p>
            </p:txBody>
          </p:sp>
        </mc:Fallback>
      </mc:AlternateContent>
      <p:sp>
        <p:nvSpPr>
          <p:cNvPr id="2" name="文本框 1"/>
          <p:cNvSpPr txBox="1"/>
          <p:nvPr/>
        </p:nvSpPr>
        <p:spPr>
          <a:xfrm>
            <a:off x="495300" y="832485"/>
            <a:ext cx="10516235" cy="583565"/>
          </a:xfrm>
          <a:prstGeom prst="rect">
            <a:avLst/>
          </a:prstGeom>
          <a:noFill/>
        </p:spPr>
        <p:txBody>
          <a:bodyPr wrap="square" rtlCol="0">
            <a:spAutoFit/>
          </a:bodyPr>
          <a:p>
            <a:pPr algn="ctr"/>
            <a:r>
              <a:rPr sz="3200" b="1">
                <a:solidFill>
                  <a:srgbClr val="C00000"/>
                </a:solidFill>
                <a:latin typeface="楷体" panose="02010609060101010101" pitchFamily="49" charset="-122"/>
                <a:ea typeface="楷体" panose="02010609060101010101" pitchFamily="49" charset="-122"/>
              </a:rPr>
              <a:t> Python 语言实践</a:t>
            </a:r>
            <a:endParaRPr sz="3200" b="1">
              <a:solidFill>
                <a:srgbClr val="C00000"/>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5300" y="1442720"/>
            <a:ext cx="10761345" cy="4736465"/>
          </a:xfrm>
          <a:prstGeom prst="rect">
            <a:avLst/>
          </a:prstGeom>
          <a:noFill/>
        </p:spPr>
        <p:txBody>
          <a:bodyPr wrap="square" rtlCol="0">
            <a:noAutofit/>
          </a:bodyPr>
          <a:lstStyle/>
          <a:p>
            <a:pPr marL="0" indent="0">
              <a:buFont typeface="Wingdings" panose="05000000000000000000" charset="0"/>
              <a:buNone/>
            </a:pPr>
            <a:r>
              <a:rPr sz="2200" dirty="0">
                <a:latin typeface="楷体" panose="02010609060101010101" pitchFamily="49" charset="-122"/>
                <a:ea typeface="楷体" panose="02010609060101010101" pitchFamily="49" charset="-122"/>
              </a:rPr>
              <a:t>• min_samples_split：int，float，默认值为 2</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分割内部节点所需要的最小样本数量：</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如果是 int，那么 min_samples_split 作为每个分割的最小样本数量；</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如果是 float，那么 min_samples_split 是一个百分比，并把 ceil(min_samples_split ∗ n_samples)作为每个分割的最小样本数量；</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 min_samples_leaf：int，float，默认值为 1</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每个叶结点上所需的最小样本数量：</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如果是 int，那么 min_samples_leaf 作为每个叶节点所需的最小样本数量；</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如果是 float，那么 min_samples_leaf 是一个百分比，并把 ceil(min_samples_leaf ∗ n_samples)作为每个叶节点所需的最小样本数量；</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 min_weight_fraction_leaf：float，默认值为 0</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一个叶节点所需的权重总和（所有的输入样本）的最小加权分数，当取默认值</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时，样本具有相同权重；</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p:txBody>
      </p:sp>
      <p:sp>
        <p:nvSpPr>
          <p:cNvPr id="2" name="文本框 1"/>
          <p:cNvSpPr txBox="1"/>
          <p:nvPr/>
        </p:nvSpPr>
        <p:spPr>
          <a:xfrm>
            <a:off x="495300" y="832485"/>
            <a:ext cx="10516235" cy="583565"/>
          </a:xfrm>
          <a:prstGeom prst="rect">
            <a:avLst/>
          </a:prstGeom>
          <a:noFill/>
        </p:spPr>
        <p:txBody>
          <a:bodyPr wrap="square" rtlCol="0">
            <a:spAutoFit/>
          </a:bodyPr>
          <a:p>
            <a:pPr algn="ctr"/>
            <a:r>
              <a:rPr sz="3200" b="1">
                <a:solidFill>
                  <a:srgbClr val="C00000"/>
                </a:solidFill>
                <a:latin typeface="楷体" panose="02010609060101010101" pitchFamily="49" charset="-122"/>
                <a:ea typeface="楷体" panose="02010609060101010101" pitchFamily="49" charset="-122"/>
              </a:rPr>
              <a:t> Python 语言实践</a:t>
            </a:r>
            <a:endParaRPr sz="3200" b="1">
              <a:solidFill>
                <a:srgbClr val="C00000"/>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5300" y="1442720"/>
            <a:ext cx="10761345" cy="4736465"/>
          </a:xfrm>
          <a:prstGeom prst="rect">
            <a:avLst/>
          </a:prstGeom>
          <a:noFill/>
        </p:spPr>
        <p:txBody>
          <a:bodyPr wrap="square" rtlCol="0">
            <a:noAutofit/>
          </a:bodyPr>
          <a:lstStyle/>
          <a:p>
            <a:pPr marL="0" indent="0">
              <a:buFont typeface="Wingdings" panose="05000000000000000000" charset="0"/>
              <a:buNone/>
            </a:pPr>
            <a:r>
              <a:rPr sz="2200" dirty="0">
                <a:latin typeface="楷体" panose="02010609060101010101" pitchFamily="49" charset="-122"/>
                <a:ea typeface="楷体" panose="02010609060101010101" pitchFamily="49" charset="-122"/>
              </a:rPr>
              <a:t>• max_leaf_nodes：int，None，默认值为 None</a:t>
            </a:r>
            <a:r>
              <a:rPr lang="en-US" sz="2200" dirty="0">
                <a:latin typeface="楷体" panose="02010609060101010101" pitchFamily="49" charset="-122"/>
                <a:ea typeface="楷体" panose="02010609060101010101" pitchFamily="49" charset="-122"/>
              </a:rPr>
              <a:t>               </a:t>
            </a:r>
            <a:endParaRPr lang="en-US"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以最优方法来生成最大叶节点数为 max_leaf_nodes 的树，如果是 None，那么将不限制叶节点的数量；</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 min_impurity_decrease：float，默认值为 0</a:t>
            </a:r>
            <a:r>
              <a:rPr lang="en-US" sz="2200" dirty="0">
                <a:latin typeface="楷体" panose="02010609060101010101" pitchFamily="49" charset="-122"/>
                <a:ea typeface="楷体" panose="02010609060101010101" pitchFamily="49" charset="-122"/>
              </a:rPr>
              <a:t>               </a:t>
            </a:r>
            <a:endParaRPr lang="en-US"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如果节点的分裂导致的不纯度的下降程度大于或等于这个节点的值，那么这个节点将会被分裂；</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 bootstrap：boolean，默认值为 True</a:t>
            </a:r>
            <a:r>
              <a:rPr lang="en-US" sz="2200" dirty="0">
                <a:latin typeface="楷体" panose="02010609060101010101" pitchFamily="49" charset="-122"/>
                <a:ea typeface="楷体" panose="02010609060101010101" pitchFamily="49" charset="-122"/>
              </a:rPr>
              <a:t>         </a:t>
            </a:r>
            <a:r>
              <a:rPr sz="2200" dirty="0">
                <a:latin typeface="楷体" panose="02010609060101010101" pitchFamily="49" charset="-122"/>
                <a:ea typeface="楷体" panose="02010609060101010101" pitchFamily="49" charset="-122"/>
              </a:rPr>
              <a:t>生成树时，是否使用有放回抽样；</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 oob_score：boolean，默认值为 False</a:t>
            </a:r>
            <a:r>
              <a:rPr lang="en-US" sz="2200" dirty="0">
                <a:latin typeface="楷体" panose="02010609060101010101" pitchFamily="49" charset="-122"/>
                <a:ea typeface="楷体" panose="02010609060101010101" pitchFamily="49" charset="-122"/>
              </a:rPr>
              <a:t>        </a:t>
            </a:r>
            <a:r>
              <a:rPr sz="2200" dirty="0">
                <a:latin typeface="楷体" panose="02010609060101010101" pitchFamily="49" charset="-122"/>
                <a:ea typeface="楷体" panose="02010609060101010101" pitchFamily="49" charset="-122"/>
              </a:rPr>
              <a:t>是否使用袋外样本来估计泛化精度；</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 n_jobs：int，默认值为 1</a:t>
            </a:r>
            <a:r>
              <a:rPr lang="en-US" sz="2200" dirty="0">
                <a:latin typeface="楷体" panose="02010609060101010101" pitchFamily="49" charset="-122"/>
                <a:ea typeface="楷体" panose="02010609060101010101" pitchFamily="49" charset="-122"/>
              </a:rPr>
              <a:t>                   </a:t>
            </a:r>
            <a:r>
              <a:rPr sz="2200" dirty="0">
                <a:latin typeface="楷体" panose="02010609060101010101" pitchFamily="49" charset="-122"/>
                <a:ea typeface="楷体" panose="02010609060101010101" pitchFamily="49" charset="-122"/>
              </a:rPr>
              <a:t>用于拟合和预测的并行运行的作业数量。如果值为 −1，那么作业数量将被设置为计算机核的数量；</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 random_state：int，RandomState 实例，None，默认值为 None</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如果是 int，那么 random_state 是随机数生成器使用的种子；</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如果是 RandomState 实例，那么 random_state 是随机数生成器；</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如果是 None，那么随机数生成器是 np.random 使用的 RandomState 实例；</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p:txBody>
      </p:sp>
      <p:sp>
        <p:nvSpPr>
          <p:cNvPr id="2" name="文本框 1"/>
          <p:cNvSpPr txBox="1"/>
          <p:nvPr/>
        </p:nvSpPr>
        <p:spPr>
          <a:xfrm>
            <a:off x="495300" y="832485"/>
            <a:ext cx="10516235" cy="583565"/>
          </a:xfrm>
          <a:prstGeom prst="rect">
            <a:avLst/>
          </a:prstGeom>
          <a:noFill/>
        </p:spPr>
        <p:txBody>
          <a:bodyPr wrap="square" rtlCol="0">
            <a:spAutoFit/>
          </a:bodyPr>
          <a:p>
            <a:pPr algn="ctr"/>
            <a:r>
              <a:rPr sz="3200" b="1">
                <a:solidFill>
                  <a:srgbClr val="C00000"/>
                </a:solidFill>
                <a:latin typeface="楷体" panose="02010609060101010101" pitchFamily="49" charset="-122"/>
                <a:ea typeface="楷体" panose="02010609060101010101" pitchFamily="49" charset="-122"/>
              </a:rPr>
              <a:t> Python 语言实践</a:t>
            </a:r>
            <a:endParaRPr sz="3200" b="1">
              <a:solidFill>
                <a:srgbClr val="C00000"/>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5300" y="1442720"/>
            <a:ext cx="10761345" cy="4736465"/>
          </a:xfrm>
          <a:prstGeom prst="rect">
            <a:avLst/>
          </a:prstGeom>
          <a:noFill/>
        </p:spPr>
        <p:txBody>
          <a:bodyPr wrap="square" rtlCol="0">
            <a:noAutofit/>
          </a:bodyPr>
          <a:lstStyle/>
          <a:p>
            <a:pPr marL="0" indent="0">
              <a:buFont typeface="Wingdings" panose="05000000000000000000" charset="0"/>
              <a:buNone/>
            </a:pPr>
            <a:r>
              <a:rPr sz="2200" dirty="0">
                <a:latin typeface="楷体" panose="02010609060101010101" pitchFamily="49" charset="-122"/>
                <a:ea typeface="楷体" panose="02010609060101010101" pitchFamily="49" charset="-122"/>
              </a:rPr>
              <a:t>• verse：int，默认值为 0</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控制树建立过程的冗余度；</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 warn_start：boolean，默认值为 False</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当设置为 True 时，使用之前存在的树来进行拟合和添加更多的树；</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反之则拟合一个全新的森林；</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我们可以看出 Python 的随机森林实例包含了许多可以调整的超参数，读者可以通过调整实例中与任务相关的参数，从而训练出一个较优的随机森林模型。读者也可以访问 sklearn 模块的官方文档（https://scikit-learn.org/stable/）查看关于随机森</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林实例更详尽的描述以及其他机器学习实例的相关信息。</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接下来我们将使用 Python的随机森林实例训练一个用于分类任务的随机森林模型。</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p:txBody>
      </p:sp>
      <p:sp>
        <p:nvSpPr>
          <p:cNvPr id="2" name="文本框 1"/>
          <p:cNvSpPr txBox="1"/>
          <p:nvPr/>
        </p:nvSpPr>
        <p:spPr>
          <a:xfrm>
            <a:off x="495300" y="832485"/>
            <a:ext cx="10516235" cy="583565"/>
          </a:xfrm>
          <a:prstGeom prst="rect">
            <a:avLst/>
          </a:prstGeom>
          <a:noFill/>
        </p:spPr>
        <p:txBody>
          <a:bodyPr wrap="square" rtlCol="0">
            <a:spAutoFit/>
          </a:bodyPr>
          <a:p>
            <a:pPr algn="ctr"/>
            <a:r>
              <a:rPr sz="3200" b="1">
                <a:solidFill>
                  <a:srgbClr val="C00000"/>
                </a:solidFill>
                <a:latin typeface="楷体" panose="02010609060101010101" pitchFamily="49" charset="-122"/>
                <a:ea typeface="楷体" panose="02010609060101010101" pitchFamily="49" charset="-122"/>
              </a:rPr>
              <a:t> Python 语言实践</a:t>
            </a:r>
            <a:endParaRPr sz="3200" b="1">
              <a:solidFill>
                <a:srgbClr val="C00000"/>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5300" y="1442720"/>
            <a:ext cx="10761345" cy="4736465"/>
          </a:xfrm>
          <a:prstGeom prst="rect">
            <a:avLst/>
          </a:prstGeom>
          <a:noFill/>
        </p:spPr>
        <p:txBody>
          <a:bodyPr wrap="square" rtlCol="0">
            <a:noAutofit/>
          </a:bodyPr>
          <a:lstStyle/>
          <a:p>
            <a:pPr marL="342900" indent="-342900">
              <a:buFont typeface="Wingdings" panose="05000000000000000000" charset="0"/>
              <a:buChar char="Ø"/>
            </a:pPr>
            <a:r>
              <a:rPr sz="2200" b="1" dirty="0">
                <a:latin typeface="楷体" panose="02010609060101010101" pitchFamily="49" charset="-122"/>
                <a:ea typeface="楷体" panose="02010609060101010101" pitchFamily="49" charset="-122"/>
              </a:rPr>
              <a:t>数据来源及预处理</a:t>
            </a:r>
            <a:endParaRPr sz="2200" b="1"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数据来源于 kaggle 中 Heart Attack Analysis 数据集，该数据集收集了 303 位</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病人的信息，包含 11 个与患心脏病相关的特征及一个分类标签变量（即病人心脏病</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发作的可能性是否更大）。</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p:txBody>
      </p:sp>
      <p:sp>
        <p:nvSpPr>
          <p:cNvPr id="2" name="文本框 1"/>
          <p:cNvSpPr txBox="1"/>
          <p:nvPr/>
        </p:nvSpPr>
        <p:spPr>
          <a:xfrm>
            <a:off x="495300" y="832485"/>
            <a:ext cx="10516235" cy="583565"/>
          </a:xfrm>
          <a:prstGeom prst="rect">
            <a:avLst/>
          </a:prstGeom>
          <a:noFill/>
        </p:spPr>
        <p:txBody>
          <a:bodyPr wrap="square" rtlCol="0">
            <a:spAutoFit/>
          </a:bodyPr>
          <a:p>
            <a:pPr algn="ctr"/>
            <a:r>
              <a:rPr sz="3200" b="1">
                <a:solidFill>
                  <a:srgbClr val="C00000"/>
                </a:solidFill>
                <a:latin typeface="楷体" panose="02010609060101010101" pitchFamily="49" charset="-122"/>
                <a:ea typeface="楷体" panose="02010609060101010101" pitchFamily="49" charset="-122"/>
              </a:rPr>
              <a:t> Python 语言实践</a:t>
            </a:r>
            <a:endParaRPr sz="3200" b="1">
              <a:solidFill>
                <a:srgbClr val="C00000"/>
              </a:solidFill>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1"/>
          <a:stretch>
            <a:fillRect/>
          </a:stretch>
        </p:blipFill>
        <p:spPr>
          <a:xfrm>
            <a:off x="4488180" y="2496185"/>
            <a:ext cx="7269480" cy="4156075"/>
          </a:xfrm>
          <a:prstGeom prst="rect">
            <a:avLst/>
          </a:prstGeom>
        </p:spPr>
      </p:pic>
      <p:sp>
        <p:nvSpPr>
          <p:cNvPr id="5" name="文本框 4"/>
          <p:cNvSpPr txBox="1"/>
          <p:nvPr/>
        </p:nvSpPr>
        <p:spPr>
          <a:xfrm>
            <a:off x="636905" y="2947670"/>
            <a:ext cx="3428365" cy="3623310"/>
          </a:xfrm>
          <a:prstGeom prst="rect">
            <a:avLst/>
          </a:prstGeom>
          <a:noFill/>
        </p:spPr>
        <p:txBody>
          <a:bodyPr wrap="square" rtlCol="0">
            <a:noAutofit/>
          </a:bodyPr>
          <a:p>
            <a:pPr marL="0" indent="0">
              <a:buFont typeface="Wingdings" panose="05000000000000000000" charset="0"/>
              <a:buNone/>
            </a:pPr>
            <a:r>
              <a:rPr sz="2000" dirty="0">
                <a:latin typeface="楷体" panose="02010609060101010101" pitchFamily="49" charset="-122"/>
                <a:ea typeface="楷体" panose="02010609060101010101" pitchFamily="49" charset="-122"/>
                <a:sym typeface="+mn-ea"/>
              </a:rPr>
              <a:t>特征集包含病人的年龄、性别、静息血压、最大心率等相关信息，通过数据预处理，观察到数据不存在缺失值、异常值、特征集维数较低且都与自变量有较高的相关度。因此我们将不进行特征选择，保留原始所有数据进行后续的模型训练及评估。数据集的详细描述见表6.6。</a:t>
            </a:r>
            <a:endParaRPr sz="2000" dirty="0">
              <a:latin typeface="楷体" panose="02010609060101010101" pitchFamily="49" charset="-122"/>
              <a:ea typeface="楷体" panose="02010609060101010101" pitchFamily="49" charset="-122"/>
            </a:endParaRPr>
          </a:p>
          <a:p>
            <a:pPr marL="0" indent="0">
              <a:buFont typeface="Wingdings" panose="05000000000000000000" charset="0"/>
              <a:buNone/>
            </a:pPr>
            <a:r>
              <a:rPr lang="en-US" dirty="0">
                <a:latin typeface="楷体" panose="02010609060101010101" pitchFamily="49" charset="-122"/>
                <a:ea typeface="楷体" panose="02010609060101010101" pitchFamily="49" charset="-122"/>
                <a:sym typeface="+mn-ea"/>
              </a:rPr>
              <a:t> </a:t>
            </a:r>
            <a:endParaRPr b="1" dirty="0">
              <a:latin typeface="楷体" panose="02010609060101010101" pitchFamily="49" charset="-122"/>
              <a:ea typeface="楷体" panose="02010609060101010101" pitchFamily="49" charset="-122"/>
            </a:endParaRPr>
          </a:p>
          <a:p>
            <a:pPr marL="0" indent="0">
              <a:buFont typeface="Wingdings" panose="05000000000000000000" charset="0"/>
              <a:buNone/>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5300" y="1442720"/>
            <a:ext cx="10761345" cy="4736465"/>
          </a:xfrm>
          <a:prstGeom prst="rect">
            <a:avLst/>
          </a:prstGeom>
          <a:noFill/>
        </p:spPr>
        <p:txBody>
          <a:bodyPr wrap="square" rtlCol="0">
            <a:noAutofit/>
          </a:bodyPr>
          <a:lstStyle/>
          <a:p>
            <a:pPr marL="342900" indent="-342900">
              <a:buFont typeface="Wingdings" panose="05000000000000000000" charset="0"/>
              <a:buChar char="Ø"/>
            </a:pPr>
            <a:r>
              <a:rPr sz="2200" b="1" dirty="0">
                <a:latin typeface="楷体" panose="02010609060101010101" pitchFamily="49" charset="-122"/>
                <a:ea typeface="楷体" panose="02010609060101010101" pitchFamily="49" charset="-122"/>
              </a:rPr>
              <a:t>数据集划分</a:t>
            </a:r>
            <a:endParaRPr sz="2200" b="1"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将数据集划分为训练集和测试集，考虑到样本数量较少，我们采用随机抽样法从原始数据中抽取 80% 的样本量作为训练集，20% 的样本量作为测试集，各数据集结构见表6.7、6.8。</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p:txBody>
      </p:sp>
      <p:sp>
        <p:nvSpPr>
          <p:cNvPr id="2" name="文本框 1"/>
          <p:cNvSpPr txBox="1"/>
          <p:nvPr/>
        </p:nvSpPr>
        <p:spPr>
          <a:xfrm>
            <a:off x="495300" y="832485"/>
            <a:ext cx="10516235" cy="583565"/>
          </a:xfrm>
          <a:prstGeom prst="rect">
            <a:avLst/>
          </a:prstGeom>
          <a:noFill/>
        </p:spPr>
        <p:txBody>
          <a:bodyPr wrap="square" rtlCol="0">
            <a:spAutoFit/>
          </a:bodyPr>
          <a:p>
            <a:pPr algn="ctr"/>
            <a:r>
              <a:rPr sz="3200" b="1">
                <a:solidFill>
                  <a:srgbClr val="C00000"/>
                </a:solidFill>
                <a:latin typeface="楷体" panose="02010609060101010101" pitchFamily="49" charset="-122"/>
                <a:ea typeface="楷体" panose="02010609060101010101" pitchFamily="49" charset="-122"/>
              </a:rPr>
              <a:t> Python 语言实践</a:t>
            </a:r>
            <a:endParaRPr sz="3200" b="1">
              <a:solidFill>
                <a:srgbClr val="C00000"/>
              </a:solidFill>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1"/>
          <a:stretch>
            <a:fillRect/>
          </a:stretch>
        </p:blipFill>
        <p:spPr>
          <a:xfrm>
            <a:off x="2185670" y="2496185"/>
            <a:ext cx="4356100" cy="38550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5300" y="1442720"/>
            <a:ext cx="10761345" cy="4736465"/>
          </a:xfrm>
          <a:prstGeom prst="rect">
            <a:avLst/>
          </a:prstGeom>
          <a:noFill/>
        </p:spPr>
        <p:txBody>
          <a:bodyPr wrap="square" rtlCol="0">
            <a:noAutofit/>
          </a:bodyPr>
          <a:lstStyle/>
          <a:p>
            <a:pPr marL="342900" indent="-342900">
              <a:buFont typeface="Wingdings" panose="05000000000000000000" charset="0"/>
              <a:buChar char="Ø"/>
            </a:pPr>
            <a:r>
              <a:rPr sz="2200" b="1" dirty="0">
                <a:latin typeface="楷体" panose="02010609060101010101" pitchFamily="49" charset="-122"/>
                <a:ea typeface="楷体" panose="02010609060101010101" pitchFamily="49" charset="-122"/>
              </a:rPr>
              <a:t>结果展示</a:t>
            </a:r>
            <a:endParaRPr sz="2200" b="1"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我们将使用 RandomForestClassifier 包进行分类，将参数设置为其默认参数，在训练集上训练得到一个随机森林分类器，并将训练到的分类器用于测试集预测，计算其精确率、召回率、f1 分数等评价指标，见表6.9</a:t>
            </a: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p:txBody>
      </p:sp>
      <p:sp>
        <p:nvSpPr>
          <p:cNvPr id="2" name="文本框 1"/>
          <p:cNvSpPr txBox="1"/>
          <p:nvPr/>
        </p:nvSpPr>
        <p:spPr>
          <a:xfrm>
            <a:off x="495300" y="832485"/>
            <a:ext cx="10516235" cy="583565"/>
          </a:xfrm>
          <a:prstGeom prst="rect">
            <a:avLst/>
          </a:prstGeom>
          <a:noFill/>
        </p:spPr>
        <p:txBody>
          <a:bodyPr wrap="square" rtlCol="0">
            <a:spAutoFit/>
          </a:bodyPr>
          <a:p>
            <a:pPr algn="ctr"/>
            <a:r>
              <a:rPr sz="3200" b="1">
                <a:solidFill>
                  <a:srgbClr val="C00000"/>
                </a:solidFill>
                <a:latin typeface="楷体" panose="02010609060101010101" pitchFamily="49" charset="-122"/>
                <a:ea typeface="楷体" panose="02010609060101010101" pitchFamily="49" charset="-122"/>
              </a:rPr>
              <a:t> Python 语言实践</a:t>
            </a:r>
            <a:endParaRPr sz="3200" b="1">
              <a:solidFill>
                <a:srgbClr val="C00000"/>
              </a:solidFill>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1"/>
          <a:stretch>
            <a:fillRect/>
          </a:stretch>
        </p:blipFill>
        <p:spPr>
          <a:xfrm>
            <a:off x="6548755" y="2895600"/>
            <a:ext cx="3954780" cy="30549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7830" y="1091565"/>
            <a:ext cx="11262995" cy="5300345"/>
          </a:xfrm>
          <a:prstGeom prst="rect">
            <a:avLst/>
          </a:prstGeom>
          <a:noFill/>
        </p:spPr>
        <p:txBody>
          <a:bodyPr wrap="square" rtlCol="0">
            <a:noAutofit/>
          </a:bodyPr>
          <a:lstStyle/>
          <a:p>
            <a:pPr algn="l">
              <a:lnSpc>
                <a:spcPts val="3600"/>
              </a:lnSpc>
              <a:spcAft>
                <a:spcPts val="1200"/>
              </a:spcAft>
            </a:pPr>
            <a:r>
              <a:rPr lang="en-US" sz="2400" dirty="0">
                <a:latin typeface="Times New Roman" panose="02020603050405020304" pitchFamily="18" charset="0"/>
                <a:ea typeface="楷体" panose="02010609060101010101" pitchFamily="49" charset="-122"/>
                <a:cs typeface="Times New Roman" panose="02020603050405020304" pitchFamily="18" charset="0"/>
              </a:rPr>
              <a:t>        </a:t>
            </a:r>
            <a:r>
              <a:rPr sz="2200" dirty="0">
                <a:latin typeface="Times New Roman" panose="02020603050405020304" pitchFamily="18" charset="0"/>
                <a:ea typeface="楷体" panose="02010609060101010101" pitchFamily="49" charset="-122"/>
                <a:cs typeface="Times New Roman" panose="02020603050405020304" pitchFamily="18" charset="0"/>
              </a:rPr>
              <a:t>为了克服单一统计模型（单一棵树）稳定性差（方差大）的缺陷，集成学习方法得到了广泛的研究和发展。所谓</a:t>
            </a:r>
            <a:r>
              <a:rPr sz="2200" b="1" dirty="0">
                <a:latin typeface="Times New Roman" panose="02020603050405020304" pitchFamily="18" charset="0"/>
                <a:ea typeface="楷体" panose="02010609060101010101" pitchFamily="49" charset="-122"/>
                <a:cs typeface="Times New Roman" panose="02020603050405020304" pitchFamily="18" charset="0"/>
              </a:rPr>
              <a:t>集成学习</a:t>
            </a:r>
            <a:r>
              <a:rPr sz="2200" dirty="0">
                <a:latin typeface="Times New Roman" panose="02020603050405020304" pitchFamily="18" charset="0"/>
                <a:ea typeface="楷体" panose="02010609060101010101" pitchFamily="49" charset="-122"/>
                <a:cs typeface="Times New Roman" panose="02020603050405020304" pitchFamily="18" charset="0"/>
              </a:rPr>
              <a:t>，就是指分类（回归）器的集成。集成学习通过构建并结合多个弱学习器来完成学习任务，一般的方法是先产生一组个体学习器，再用某种策略将它们结合起来，常见的结合策略有：平均法、投票法和学习法等。例如Bagging方法利用 Bootstrap 方法（有放回抽样）对训练集进行抽样，得到一系列新的训练集，对每个训练集都构建一棵树，最后通过平均法、投票法组合所有预测器得到最终的预测模型。</a:t>
            </a:r>
            <a:endParaRPr sz="2200" dirty="0">
              <a:latin typeface="Times New Roman" panose="02020603050405020304" pitchFamily="18" charset="0"/>
              <a:ea typeface="楷体" panose="02010609060101010101" pitchFamily="49" charset="-122"/>
              <a:cs typeface="Times New Roman" panose="02020603050405020304" pitchFamily="18" charset="0"/>
            </a:endParaRPr>
          </a:p>
          <a:p>
            <a:pPr algn="l">
              <a:lnSpc>
                <a:spcPts val="3600"/>
              </a:lnSpc>
              <a:spcAft>
                <a:spcPts val="1200"/>
              </a:spcAft>
            </a:pPr>
            <a:r>
              <a:rPr sz="2200" dirty="0">
                <a:latin typeface="Times New Roman" panose="02020603050405020304" pitchFamily="18" charset="0"/>
                <a:ea typeface="楷体" panose="02010609060101010101" pitchFamily="49" charset="-122"/>
                <a:cs typeface="Times New Roman" panose="02020603050405020304" pitchFamily="18" charset="0"/>
              </a:rPr>
              <a:t> </a:t>
            </a:r>
            <a:r>
              <a:rPr lang="en-US" sz="2200" dirty="0">
                <a:latin typeface="Times New Roman" panose="02020603050405020304" pitchFamily="18" charset="0"/>
                <a:ea typeface="楷体" panose="02010609060101010101" pitchFamily="49" charset="-122"/>
                <a:cs typeface="Times New Roman" panose="02020603050405020304" pitchFamily="18" charset="0"/>
              </a:rPr>
              <a:t>      后来，为了克服单棵树的缺陷及降低每次 Bootstrap 抽样之间的相关性，Breiman </a:t>
            </a:r>
            <a:r>
              <a:rPr sz="2200" dirty="0">
                <a:latin typeface="Times New Roman" panose="02020603050405020304" pitchFamily="18" charset="0"/>
                <a:ea typeface="楷体" panose="02010609060101010101" pitchFamily="49" charset="-122"/>
                <a:cs typeface="Times New Roman" panose="02020603050405020304" pitchFamily="18" charset="0"/>
              </a:rPr>
              <a:t> 综合以往集成学习的优缺点提出了一种新的集成学习方法——</a:t>
            </a:r>
            <a:r>
              <a:rPr sz="2200" b="1" dirty="0">
                <a:latin typeface="Times New Roman" panose="02020603050405020304" pitchFamily="18" charset="0"/>
                <a:ea typeface="楷体" panose="02010609060101010101" pitchFamily="49" charset="-122"/>
                <a:cs typeface="Times New Roman" panose="02020603050405020304" pitchFamily="18" charset="0"/>
              </a:rPr>
              <a:t>随机森林（Random Forests）</a:t>
            </a:r>
            <a:r>
              <a:rPr sz="2200" dirty="0">
                <a:latin typeface="Times New Roman" panose="02020603050405020304" pitchFamily="18" charset="0"/>
                <a:ea typeface="楷体" panose="02010609060101010101" pitchFamily="49" charset="-122"/>
                <a:cs typeface="Times New Roman" panose="02020603050405020304" pitchFamily="18" charset="0"/>
              </a:rPr>
              <a:t>。接下来我们将详细介绍随机森林的基本思想、算法步骤及变量重要性评价等内容</a:t>
            </a:r>
            <a:r>
              <a:rPr lang="zh-CN" sz="2200" dirty="0">
                <a:latin typeface="Times New Roman" panose="02020603050405020304" pitchFamily="18" charset="0"/>
                <a:ea typeface="楷体" panose="02010609060101010101" pitchFamily="49" charset="-122"/>
                <a:cs typeface="Times New Roman" panose="02020603050405020304" pitchFamily="18" charset="0"/>
              </a:rPr>
              <a:t>。</a:t>
            </a:r>
            <a:endParaRPr lang="zh-CN" sz="22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5300" y="1442720"/>
            <a:ext cx="10761345" cy="4736465"/>
          </a:xfrm>
          <a:prstGeom prst="rect">
            <a:avLst/>
          </a:prstGeom>
          <a:noFill/>
        </p:spPr>
        <p:txBody>
          <a:bodyPr wrap="square" rtlCol="0">
            <a:noAutofit/>
          </a:bodyPr>
          <a:lstStyle/>
          <a:p>
            <a:pPr marL="0" indent="0">
              <a:buFont typeface="Wingdings" panose="05000000000000000000" charset="0"/>
              <a:buNone/>
            </a:pPr>
            <a:r>
              <a:rPr sz="2200" dirty="0">
                <a:latin typeface="楷体" panose="02010609060101010101" pitchFamily="49" charset="-122"/>
                <a:ea typeface="楷体" panose="02010609060101010101" pitchFamily="49" charset="-122"/>
                <a:sym typeface="+mn-ea"/>
              </a:rPr>
              <a:t>接下来，我们将使用基尼系数和信息增益两个不同的树节点分裂准则分别去训练随机森林分类器，并将基分类树数量设置在 1-400 区间内，对比其模型效果，见图6.7。</a:t>
            </a:r>
            <a:endParaRPr sz="2200" dirty="0">
              <a:latin typeface="楷体" panose="02010609060101010101" pitchFamily="49" charset="-122"/>
              <a:ea typeface="楷体" panose="02010609060101010101" pitchFamily="49" charset="-122"/>
              <a:sym typeface="+mn-ea"/>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p:txBody>
      </p:sp>
      <p:sp>
        <p:nvSpPr>
          <p:cNvPr id="2" name="文本框 1"/>
          <p:cNvSpPr txBox="1"/>
          <p:nvPr/>
        </p:nvSpPr>
        <p:spPr>
          <a:xfrm>
            <a:off x="495300" y="832485"/>
            <a:ext cx="10516235" cy="583565"/>
          </a:xfrm>
          <a:prstGeom prst="rect">
            <a:avLst/>
          </a:prstGeom>
          <a:noFill/>
        </p:spPr>
        <p:txBody>
          <a:bodyPr wrap="square" rtlCol="0">
            <a:spAutoFit/>
          </a:bodyPr>
          <a:p>
            <a:pPr algn="ctr"/>
            <a:r>
              <a:rPr sz="3200" b="1">
                <a:solidFill>
                  <a:srgbClr val="C00000"/>
                </a:solidFill>
                <a:latin typeface="楷体" panose="02010609060101010101" pitchFamily="49" charset="-122"/>
                <a:ea typeface="楷体" panose="02010609060101010101" pitchFamily="49" charset="-122"/>
              </a:rPr>
              <a:t> Python 语言实践</a:t>
            </a:r>
            <a:endParaRPr sz="3200" b="1">
              <a:solidFill>
                <a:srgbClr val="C00000"/>
              </a:solidFill>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1"/>
          <a:stretch>
            <a:fillRect/>
          </a:stretch>
        </p:blipFill>
        <p:spPr>
          <a:xfrm>
            <a:off x="5151755" y="2501900"/>
            <a:ext cx="5687695" cy="3912870"/>
          </a:xfrm>
          <a:prstGeom prst="rect">
            <a:avLst/>
          </a:prstGeom>
        </p:spPr>
      </p:pic>
      <p:sp>
        <p:nvSpPr>
          <p:cNvPr id="5" name="文本框 4"/>
          <p:cNvSpPr txBox="1"/>
          <p:nvPr/>
        </p:nvSpPr>
        <p:spPr>
          <a:xfrm>
            <a:off x="760730" y="3196590"/>
            <a:ext cx="4107180" cy="1445260"/>
          </a:xfrm>
          <a:prstGeom prst="rect">
            <a:avLst/>
          </a:prstGeom>
          <a:noFill/>
        </p:spPr>
        <p:txBody>
          <a:bodyPr wrap="square" rtlCol="0">
            <a:spAutoFit/>
          </a:bodyPr>
          <a:p>
            <a:r>
              <a:rPr sz="2200" dirty="0">
                <a:latin typeface="楷体" panose="02010609060101010101" pitchFamily="49" charset="-122"/>
                <a:ea typeface="楷体" panose="02010609060101010101" pitchFamily="49" charset="-122"/>
                <a:sym typeface="+mn-ea"/>
              </a:rPr>
              <a:t>由分裂准则和基分类树数量与模型误差关系图可见，最优分裂准则为基尼系数，最优基分类树数量位于 10-40 区间。</a:t>
            </a:r>
            <a:endParaRPr lang="zh-CN" altLang="en-US" sz="2200"/>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5300" y="1442720"/>
            <a:ext cx="10761345" cy="4736465"/>
          </a:xfrm>
          <a:prstGeom prst="rect">
            <a:avLst/>
          </a:prstGeom>
          <a:noFill/>
        </p:spPr>
        <p:txBody>
          <a:bodyPr wrap="square" rtlCol="0">
            <a:noAutofit/>
          </a:bodyPr>
          <a:lstStyle/>
          <a:p>
            <a:pPr marL="0" indent="0">
              <a:buFont typeface="Wingdings" panose="05000000000000000000" charset="0"/>
              <a:buNone/>
            </a:pPr>
            <a:r>
              <a:rPr sz="2200" dirty="0">
                <a:latin typeface="楷体" panose="02010609060101010101" pitchFamily="49" charset="-122"/>
                <a:ea typeface="楷体" panose="02010609060101010101" pitchFamily="49" charset="-122"/>
                <a:sym typeface="+mn-ea"/>
              </a:rPr>
              <a:t>接下来，我们再将树分裂节点所选特征数、树最大深度两个超参数分别设定在 1-11、1-20 进行超参数全局搜索，得到最优超参数组合，用最优随机森林分类器预测测试集，并画出模型 ROC 曲线，结果见图6.8</a:t>
            </a:r>
            <a:endParaRPr sz="2200" dirty="0">
              <a:latin typeface="楷体" panose="02010609060101010101" pitchFamily="49" charset="-122"/>
              <a:ea typeface="楷体" panose="02010609060101010101" pitchFamily="49" charset="-122"/>
              <a:sym typeface="+mn-ea"/>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p:txBody>
      </p:sp>
      <p:sp>
        <p:nvSpPr>
          <p:cNvPr id="2" name="文本框 1"/>
          <p:cNvSpPr txBox="1"/>
          <p:nvPr/>
        </p:nvSpPr>
        <p:spPr>
          <a:xfrm>
            <a:off x="495300" y="832485"/>
            <a:ext cx="10516235" cy="583565"/>
          </a:xfrm>
          <a:prstGeom prst="rect">
            <a:avLst/>
          </a:prstGeom>
          <a:noFill/>
        </p:spPr>
        <p:txBody>
          <a:bodyPr wrap="square" rtlCol="0">
            <a:spAutoFit/>
          </a:bodyPr>
          <a:p>
            <a:pPr algn="ctr"/>
            <a:r>
              <a:rPr sz="3200" b="1">
                <a:solidFill>
                  <a:srgbClr val="C00000"/>
                </a:solidFill>
                <a:latin typeface="楷体" panose="02010609060101010101" pitchFamily="49" charset="-122"/>
                <a:ea typeface="楷体" panose="02010609060101010101" pitchFamily="49" charset="-122"/>
              </a:rPr>
              <a:t> Python 语言实践</a:t>
            </a:r>
            <a:endParaRPr sz="3200" b="1">
              <a:solidFill>
                <a:srgbClr val="C00000"/>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stretch>
            <a:fillRect/>
          </a:stretch>
        </p:blipFill>
        <p:spPr>
          <a:xfrm>
            <a:off x="6433185" y="2235835"/>
            <a:ext cx="5232400" cy="4076700"/>
          </a:xfrm>
          <a:prstGeom prst="rect">
            <a:avLst/>
          </a:prstGeom>
        </p:spPr>
      </p:pic>
      <p:sp>
        <p:nvSpPr>
          <p:cNvPr id="6" name="文本框 5"/>
          <p:cNvSpPr txBox="1"/>
          <p:nvPr/>
        </p:nvSpPr>
        <p:spPr>
          <a:xfrm>
            <a:off x="553720" y="2776855"/>
            <a:ext cx="4064000" cy="768350"/>
          </a:xfrm>
          <a:prstGeom prst="rect">
            <a:avLst/>
          </a:prstGeom>
          <a:noFill/>
        </p:spPr>
        <p:txBody>
          <a:bodyPr wrap="square" rtlCol="0">
            <a:spAutoFit/>
          </a:bodyPr>
          <a:p>
            <a:r>
              <a:rPr lang="zh-CN" altLang="en-US" sz="2200">
                <a:latin typeface="楷体" panose="02010609060101010101" pitchFamily="49" charset="-122"/>
                <a:ea typeface="楷体" panose="02010609060101010101" pitchFamily="49" charset="-122"/>
                <a:cs typeface="楷体" panose="02010609060101010101" pitchFamily="49" charset="-122"/>
              </a:rPr>
              <a:t>计算各项模型评价指标、混淆矩阵，结果见表6.10、6.11</a:t>
            </a:r>
            <a:endParaRPr lang="zh-CN" altLang="en-US" sz="2200">
              <a:latin typeface="楷体" panose="02010609060101010101" pitchFamily="49" charset="-122"/>
              <a:ea typeface="楷体" panose="02010609060101010101" pitchFamily="49" charset="-122"/>
              <a:cs typeface="楷体" panose="02010609060101010101" pitchFamily="49" charset="-122"/>
            </a:endParaRPr>
          </a:p>
        </p:txBody>
      </p:sp>
      <p:pic>
        <p:nvPicPr>
          <p:cNvPr id="7" name="图片 6"/>
          <p:cNvPicPr>
            <a:picLocks noChangeAspect="1"/>
          </p:cNvPicPr>
          <p:nvPr/>
        </p:nvPicPr>
        <p:blipFill>
          <a:blip r:embed="rId2"/>
          <a:stretch>
            <a:fillRect/>
          </a:stretch>
        </p:blipFill>
        <p:spPr>
          <a:xfrm>
            <a:off x="303530" y="3545205"/>
            <a:ext cx="2838450" cy="2546350"/>
          </a:xfrm>
          <a:prstGeom prst="rect">
            <a:avLst/>
          </a:prstGeom>
        </p:spPr>
      </p:pic>
      <p:pic>
        <p:nvPicPr>
          <p:cNvPr id="8" name="图片 7"/>
          <p:cNvPicPr>
            <a:picLocks noChangeAspect="1"/>
          </p:cNvPicPr>
          <p:nvPr/>
        </p:nvPicPr>
        <p:blipFill>
          <a:blip r:embed="rId3"/>
          <a:stretch>
            <a:fillRect/>
          </a:stretch>
        </p:blipFill>
        <p:spPr>
          <a:xfrm>
            <a:off x="3141980" y="4065905"/>
            <a:ext cx="3778250" cy="15049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59395" name="组合 4"/>
          <p:cNvGrpSpPr/>
          <p:nvPr/>
        </p:nvGrpSpPr>
        <p:grpSpPr bwMode="auto">
          <a:xfrm>
            <a:off x="0" y="333375"/>
            <a:ext cx="1489075" cy="419100"/>
            <a:chOff x="0" y="0"/>
            <a:chExt cx="1489439" cy="419100"/>
          </a:xfrm>
        </p:grpSpPr>
        <p:sp>
          <p:nvSpPr>
            <p:cNvPr id="59408"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9"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10"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396" name="矩形 8"/>
          <p:cNvSpPr/>
          <p:nvPr/>
        </p:nvSpPr>
        <p:spPr bwMode="auto">
          <a:xfrm>
            <a:off x="4686300" y="2287588"/>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7" name="矩形 9"/>
          <p:cNvSpPr>
            <a:spLocks noChangeArrowheads="1"/>
          </p:cNvSpPr>
          <p:nvPr/>
        </p:nvSpPr>
        <p:spPr bwMode="auto">
          <a:xfrm>
            <a:off x="12020550" y="2297113"/>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398" name="等腰三角形 11"/>
          <p:cNvSpPr/>
          <p:nvPr/>
        </p:nvSpPr>
        <p:spPr bwMode="auto">
          <a:xfrm>
            <a:off x="5895975" y="2297113"/>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9"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0"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1"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59402" name="组合 23"/>
          <p:cNvGrpSpPr/>
          <p:nvPr/>
        </p:nvGrpSpPr>
        <p:grpSpPr bwMode="auto">
          <a:xfrm>
            <a:off x="5705475" y="2776538"/>
            <a:ext cx="885825" cy="887412"/>
            <a:chOff x="0" y="0"/>
            <a:chExt cx="1236662" cy="1236662"/>
          </a:xfrm>
        </p:grpSpPr>
        <p:pic>
          <p:nvPicPr>
            <p:cNvPr id="59406"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403" name="文本框 24"/>
          <p:cNvSpPr txBox="1">
            <a:spLocks noChangeArrowheads="1"/>
          </p:cNvSpPr>
          <p:nvPr/>
        </p:nvSpPr>
        <p:spPr bwMode="auto">
          <a:xfrm>
            <a:off x="7389345" y="2607581"/>
            <a:ext cx="3044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b="1" dirty="0">
                <a:solidFill>
                  <a:schemeClr val="bg1"/>
                </a:solidFill>
                <a:latin typeface="微软雅黑" panose="020B0503020204020204" pitchFamily="34" charset="-122"/>
                <a:ea typeface="微软雅黑" panose="020B0503020204020204" pitchFamily="34" charset="-122"/>
              </a:rPr>
              <a:t>    谢    谢！</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9404" name="矩形 25"/>
          <p:cNvSpPr>
            <a:spLocks noChangeArrowheads="1"/>
          </p:cNvSpPr>
          <p:nvPr/>
        </p:nvSpPr>
        <p:spPr bwMode="auto">
          <a:xfrm>
            <a:off x="8402637" y="3527338"/>
            <a:ext cx="1844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2000" b="1" dirty="0">
                <a:solidFill>
                  <a:schemeClr val="bg1"/>
                </a:solidFill>
                <a:latin typeface="Arial" panose="020B0604020202020204" pitchFamily="34" charset="0"/>
              </a:rPr>
              <a:t>Thank   You</a:t>
            </a:r>
            <a:endParaRPr lang="zh-CN" altLang="en-US" sz="2000" b="1" dirty="0">
              <a:solidFill>
                <a:schemeClr val="bg1"/>
              </a:solidFill>
            </a:endParaRPr>
          </a:p>
        </p:txBody>
      </p:sp>
      <p:pic>
        <p:nvPicPr>
          <p:cNvPr id="59405"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2</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339099" y="3958977"/>
            <a:ext cx="7068457"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 </a:t>
            </a:r>
            <a:r>
              <a:rPr lang="zh-CN" altLang="en-US" sz="2400" b="1" dirty="0">
                <a:solidFill>
                  <a:schemeClr val="accent3"/>
                </a:solidFill>
                <a:latin typeface="楷体" panose="02010609060101010101" pitchFamily="49" charset="-122"/>
                <a:ea typeface="楷体" panose="02010609060101010101" pitchFamily="49" charset="-122"/>
              </a:rPr>
              <a:t> </a:t>
            </a:r>
            <a:r>
              <a:rPr lang="zh-CN" altLang="en-US" sz="8000" b="1" dirty="0">
                <a:solidFill>
                  <a:schemeClr val="accent3"/>
                </a:solidFill>
                <a:latin typeface="楷体" panose="02010609060101010101" pitchFamily="49" charset="-122"/>
                <a:ea typeface="楷体" panose="02010609060101010101" pitchFamily="49" charset="-122"/>
              </a:rPr>
              <a:t>基本概况</a:t>
            </a:r>
            <a:endParaRPr lang="en-US" altLang="zh-CN"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3200" b="1" dirty="0">
                <a:solidFill>
                  <a:schemeClr val="bg2">
                    <a:lumMod val="50000"/>
                  </a:schemeClr>
                </a:solidFill>
                <a:latin typeface="+mn-lt"/>
                <a:cs typeface="Times New Roman" panose="02020603050405020304" pitchFamily="18" charset="0"/>
              </a:rPr>
              <a:t>       </a:t>
            </a:r>
            <a:r>
              <a:rPr lang="en-US" altLang="zh-CN" sz="4000" b="1" dirty="0">
                <a:solidFill>
                  <a:schemeClr val="bg2">
                    <a:lumMod val="50000"/>
                  </a:schemeClr>
                </a:solidFill>
                <a:cs typeface="Times New Roman" panose="02020603050405020304" pitchFamily="18" charset="0"/>
              </a:rPr>
              <a:t>Basic situation</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469265" y="1470660"/>
                <a:ext cx="11045190" cy="4820920"/>
              </a:xfrm>
              <a:prstGeom prst="rect">
                <a:avLst/>
              </a:prstGeom>
              <a:noFill/>
            </p:spPr>
            <p:txBody>
              <a:bodyPr wrap="square" rtlCol="0">
                <a:noAutofit/>
              </a:bodyPr>
              <a:lstStyle/>
              <a:p>
                <a:pPr marL="0" indent="0">
                  <a:lnSpc>
                    <a:spcPts val="4400"/>
                  </a:lnSpc>
                  <a:spcAft>
                    <a:spcPts val="1200"/>
                  </a:spcAft>
                  <a:buFont typeface="Wingdings" panose="05000000000000000000" pitchFamily="2" charset="2"/>
                  <a:buNone/>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Bagging 是 Bootstrap Aggregating 的缩写。</a:t>
                </a:r>
                <a:endParaRPr lang="zh-CN" altLang="en-US" sz="2200" dirty="0">
                  <a:latin typeface="Times New Roman" panose="02020603050405020304" pitchFamily="18" charset="0"/>
                  <a:ea typeface="楷体" panose="02010609060101010101" pitchFamily="49" charset="-122"/>
                  <a:cs typeface="Times New Roman" panose="02020603050405020304" pitchFamily="18" charset="0"/>
                </a:endParaRPr>
              </a:p>
              <a:p>
                <a:pPr marL="0" indent="0">
                  <a:lnSpc>
                    <a:spcPts val="4400"/>
                  </a:lnSpc>
                  <a:spcAft>
                    <a:spcPts val="1200"/>
                  </a:spcAft>
                  <a:buFont typeface="Wingdings" panose="05000000000000000000" pitchFamily="2" charset="2"/>
                  <a:buNone/>
                </a:pPr>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特别的，我们考虑每个预测器都是决策树模型的 Bagging 算法。在 Bagging 算法中, 我们注意到在对训练</a:t>
                </a:r>
                <a14:m>
                  <m:oMath xmlns:m="http://schemas.openxmlformats.org/officeDocument/2006/math">
                    <m:r>
                      <a:rPr lang="en-US" altLang="zh-CN" sz="2200" dirty="0">
                        <a:latin typeface="Times New Roman" panose="02020603050405020304" pitchFamily="18" charset="0"/>
                        <a:ea typeface="楷体" panose="02010609060101010101" pitchFamily="49" charset="-122"/>
                        <a:cs typeface="Times New Roman" panose="02020603050405020304" pitchFamily="18" charset="0"/>
                      </a:rPr>
                      <m:t>集</m:t>
                    </m:r>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𝑁</m:t>
                        </m:r>
                      </m:e>
                      <m:sub>
                        <m:r>
                          <a:rPr lang="en-US" altLang="zh-CN" sz="2200" i="1">
                            <a:latin typeface="Cambria Math" panose="02040503050406030204" pitchFamily="18" charset="0"/>
                            <a:ea typeface="MS Mincho" charset="0"/>
                            <a:cs typeface="Cambria Math" panose="02040503050406030204" pitchFamily="18" charset="0"/>
                          </a:rPr>
                          <m:t>0</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a:t>
                </a:r>
                <a14:m>
                  <m:oMathPara xmlns:m="http://schemas.openxmlformats.org/officeDocument/2006/math">
                    <m:oMathParaPr>
                      <m:jc m:val="centerGroup"/>
                    </m:oMathParaPr>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MS Mincho" charset="0"/>
                              <a:cs typeface="Cambria Math" panose="02040503050406030204" pitchFamily="18" charset="0"/>
                            </a:rPr>
                            <m:t>1</m:t>
                          </m:r>
                        </m:sub>
                      </m:sSub>
                    </m:oMath>
                  </m:oMathPara>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𝑌</m:t>
                        </m:r>
                      </m:e>
                      <m:sub>
                        <m:r>
                          <a:rPr lang="en-US" altLang="zh-CN" sz="2200" i="1">
                            <a:latin typeface="Cambria Math" panose="02040503050406030204" pitchFamily="18" charset="0"/>
                            <a:ea typeface="MS Mincho" charset="0"/>
                            <a:cs typeface="Cambria Math" panose="02040503050406030204" pitchFamily="18" charset="0"/>
                          </a:rPr>
                          <m:t>1</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a:t>
                </a:r>
                <a14:m>
                  <m:oMath xmlns:m="http://schemas.openxmlformats.org/officeDocument/2006/math">
                    <m:r>
                      <a:rPr lang="zh-CN" altLang="en-US" sz="2200">
                        <a:latin typeface="Cambria Math" panose="02040503050406030204" pitchFamily="18" charset="0"/>
                        <a:ea typeface="MS Mincho" charset="0"/>
                        <a:cs typeface="Cambria Math" panose="02040503050406030204" pitchFamily="18" charset="0"/>
                        <a:sym typeface="+mn-ea"/>
                      </a:rPr>
                      <m:t>……</m:t>
                    </m:r>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 ,(</a:t>
                </a:r>
                <a14:m>
                  <m:oMathPara xmlns:m="http://schemas.openxmlformats.org/officeDocument/2006/math">
                    <m:oMathParaPr>
                      <m:jc m:val="centerGroup"/>
                    </m:oMathParaPr>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𝑛</m:t>
                          </m:r>
                        </m:sub>
                      </m:sSub>
                    </m:oMath>
                  </m:oMathPara>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𝑌</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𝑛</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进行 Bootstrap 抽样（样本量为 n ）以获得新的训练集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𝑁</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𝑚</m:t>
                        </m:r>
                      </m:sub>
                    </m:sSub>
                  </m:oMath>
                </a14:m>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 m = 1, 2, · · · , M} 时，鉴于 Bootstrap抽样的性质, 可以证明新训练集 </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dirty="0">
                            <a:latin typeface="Cambria Math" panose="02040503050406030204" pitchFamily="18" charset="0"/>
                            <a:ea typeface="楷体" panose="02010609060101010101" pitchFamily="49" charset="-122"/>
                            <a:cs typeface="Cambria Math" panose="02040503050406030204" pitchFamily="18" charset="0"/>
                          </a:rPr>
                          <m:t>𝑇</m:t>
                        </m:r>
                      </m:e>
                      <m:sub>
                        <m:r>
                          <a:rPr lang="en-US" altLang="zh-CN" sz="2200" i="1" dirty="0">
                            <a:latin typeface="Cambria Math" panose="02040503050406030204" pitchFamily="18" charset="0"/>
                            <a:ea typeface="楷体" panose="02010609060101010101" pitchFamily="49" charset="-122"/>
                            <a:cs typeface="Cambria Math" panose="02040503050406030204" pitchFamily="18" charset="0"/>
                          </a:rPr>
                          <m:t>𝑏</m:t>
                        </m:r>
                      </m:sub>
                    </m:sSub>
                  </m:oMath>
                </a14:m>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 大约只包含原训练集</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𝑁</m:t>
                        </m:r>
                      </m:e>
                      <m:sub>
                        <m:r>
                          <a:rPr lang="en-US" altLang="zh-CN" sz="2200" i="1">
                            <a:latin typeface="Cambria Math" panose="02040503050406030204" pitchFamily="18" charset="0"/>
                            <a:ea typeface="MS Mincho" charset="0"/>
                            <a:cs typeface="Cambria Math" panose="02040503050406030204" pitchFamily="18" charset="0"/>
                          </a:rPr>
                          <m:t>0</m:t>
                        </m:r>
                      </m:sub>
                    </m:sSub>
                  </m:oMath>
                </a14:m>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 的三分之一。（因为</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 这些未被使用的观测值称为此树的</a:t>
                </a: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袋外观测值</a:t>
                </a:r>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（Out</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Of-Bag, OOB）。袋外观测值构成的集合称为</a:t>
                </a: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袋外示例</a:t>
                </a:r>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2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469265" y="1470660"/>
                <a:ext cx="11045190" cy="4820920"/>
              </a:xfrm>
              <a:prstGeom prst="rect">
                <a:avLst/>
              </a:prstGeom>
              <a:blipFill rotWithShape="1">
                <a:blip r:embed="rId1"/>
                <a:stretch>
                  <a:fillRect/>
                </a:stretch>
              </a:blipFill>
            </p:spPr>
            <p:txBody>
              <a:bodyPr/>
              <a:lstStyle/>
              <a:p>
                <a:r>
                  <a:rPr lang="zh-CN" altLang="en-US">
                    <a:noFill/>
                  </a:rPr>
                  <a:t> </a:t>
                </a:r>
              </a:p>
            </p:txBody>
          </p:sp>
        </mc:Fallback>
      </mc:AlternateContent>
      <p:sp>
        <p:nvSpPr>
          <p:cNvPr id="3" name="矩形 2"/>
          <p:cNvSpPr/>
          <p:nvPr/>
        </p:nvSpPr>
        <p:spPr>
          <a:xfrm>
            <a:off x="4149725" y="842010"/>
            <a:ext cx="3892550" cy="526415"/>
          </a:xfrm>
          <a:prstGeom prst="rect">
            <a:avLst/>
          </a:prstGeom>
        </p:spPr>
        <p:txBody>
          <a:bodyPr wrap="square">
            <a:noAutofit/>
          </a:bodyPr>
          <a:lstStyle/>
          <a:p>
            <a:r>
              <a:rPr lang="en-US" altLang="zh-CN" sz="3200" b="1" dirty="0">
                <a:solidFill>
                  <a:schemeClr val="accent3"/>
                </a:solidFill>
                <a:latin typeface="楷体" panose="02010609060101010101" pitchFamily="49" charset="-122"/>
                <a:ea typeface="楷体" panose="02010609060101010101" pitchFamily="49" charset="-122"/>
              </a:rPr>
              <a:t>     </a:t>
            </a:r>
            <a:r>
              <a:rPr sz="3200" b="1" dirty="0">
                <a:solidFill>
                  <a:schemeClr val="accent3"/>
                </a:solidFill>
                <a:latin typeface="楷体" panose="02010609060101010101" pitchFamily="49" charset="-122"/>
                <a:ea typeface="楷体" panose="02010609060101010101" pitchFamily="49" charset="-122"/>
              </a:rPr>
              <a:t>Bagging</a:t>
            </a:r>
            <a:endParaRPr sz="3200" b="1" dirty="0">
              <a:solidFill>
                <a:schemeClr val="accent3"/>
              </a:solidFill>
              <a:latin typeface="楷体" panose="02010609060101010101" pitchFamily="49" charset="-122"/>
              <a:ea typeface="楷体" panose="02010609060101010101" pitchFamily="49" charset="-122"/>
            </a:endParaRPr>
          </a:p>
        </p:txBody>
      </p:sp>
      <p:sp>
        <p:nvSpPr>
          <p:cNvPr id="4" name="文本框 3"/>
          <p:cNvSpPr txBox="1"/>
          <p:nvPr/>
        </p:nvSpPr>
        <p:spPr>
          <a:xfrm>
            <a:off x="632460" y="689610"/>
            <a:ext cx="309880" cy="460375"/>
          </a:xfrm>
          <a:prstGeom prst="rect">
            <a:avLst/>
          </a:prstGeom>
          <a:noFill/>
        </p:spPr>
        <p:txBody>
          <a:bodyPr wrap="none" rtlCol="0" anchor="t">
            <a:spAutoFit/>
          </a:bodyPr>
          <a:p>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sym typeface="+mn-ea"/>
            </a:endParaRPr>
          </a:p>
        </p:txBody>
      </p:sp>
      <p:pic>
        <p:nvPicPr>
          <p:cNvPr id="5" name="图片 4"/>
          <p:cNvPicPr>
            <a:picLocks noChangeAspect="1"/>
          </p:cNvPicPr>
          <p:nvPr/>
        </p:nvPicPr>
        <p:blipFill>
          <a:blip r:embed="rId2"/>
          <a:stretch>
            <a:fillRect/>
          </a:stretch>
        </p:blipFill>
        <p:spPr>
          <a:xfrm>
            <a:off x="6353175" y="3893820"/>
            <a:ext cx="2914650" cy="660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265" y="1470660"/>
            <a:ext cx="11045190" cy="4820920"/>
          </a:xfrm>
          <a:prstGeom prst="rect">
            <a:avLst/>
          </a:prstGeom>
          <a:noFill/>
        </p:spPr>
        <p:txBody>
          <a:bodyPr wrap="square" rtlCol="0">
            <a:noAutofit/>
          </a:bodyPr>
          <a:lstStyle/>
          <a:p>
            <a:pPr marL="0" indent="0">
              <a:lnSpc>
                <a:spcPts val="4400"/>
              </a:lnSpc>
              <a:spcAft>
                <a:spcPts val="1200"/>
              </a:spcAft>
              <a:buFont typeface="Wingdings" panose="05000000000000000000" pitchFamily="2" charset="2"/>
              <a:buNone/>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可以将袋外示例作为对应训练集生成的树的测试集来评估训练的结果, 即可以用所有将第 i 个观测值作为 OOB 的树来预测第 i 个观测值的响应值。这样便会生成约M/3个对第 i 个观测值的预测。我们可以对这些预测响应值求平均（回归情况下）或执行多数投票（分类情况下，已得到第 i 个观测值的一个 OOB 预测。用这种方法可以求出每个观测值的 OOB 预测, 根据这些就可以计算总体的 OOB 均方误差（对回归问题）或分类误差（对分类问题)。由此得到的 OOB 误差是对 Bagging 模型测试误差的有效估计。</a:t>
            </a:r>
            <a:endParaRPr lang="zh-CN" altLang="en-US" sz="22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p:nvPr/>
        </p:nvSpPr>
        <p:spPr>
          <a:xfrm>
            <a:off x="4149725" y="842010"/>
            <a:ext cx="3892550" cy="526415"/>
          </a:xfrm>
          <a:prstGeom prst="rect">
            <a:avLst/>
          </a:prstGeom>
        </p:spPr>
        <p:txBody>
          <a:bodyPr wrap="square">
            <a:noAutofit/>
          </a:bodyPr>
          <a:lstStyle/>
          <a:p>
            <a:r>
              <a:rPr lang="en-US" altLang="zh-CN" sz="3200" b="1" dirty="0">
                <a:solidFill>
                  <a:schemeClr val="accent3"/>
                </a:solidFill>
                <a:latin typeface="楷体" panose="02010609060101010101" pitchFamily="49" charset="-122"/>
                <a:ea typeface="楷体" panose="02010609060101010101" pitchFamily="49" charset="-122"/>
              </a:rPr>
              <a:t>     </a:t>
            </a:r>
            <a:r>
              <a:rPr sz="3200" b="1" dirty="0">
                <a:solidFill>
                  <a:schemeClr val="accent3"/>
                </a:solidFill>
                <a:latin typeface="楷体" panose="02010609060101010101" pitchFamily="49" charset="-122"/>
                <a:ea typeface="楷体" panose="02010609060101010101" pitchFamily="49" charset="-122"/>
              </a:rPr>
              <a:t>Bagging</a:t>
            </a:r>
            <a:endParaRPr sz="3200" b="1" dirty="0">
              <a:solidFill>
                <a:schemeClr val="accent3"/>
              </a:solidFill>
              <a:latin typeface="楷体" panose="02010609060101010101" pitchFamily="49" charset="-122"/>
              <a:ea typeface="楷体" panose="02010609060101010101" pitchFamily="49" charset="-122"/>
            </a:endParaRPr>
          </a:p>
        </p:txBody>
      </p:sp>
      <p:sp>
        <p:nvSpPr>
          <p:cNvPr id="4" name="文本框 3"/>
          <p:cNvSpPr txBox="1"/>
          <p:nvPr/>
        </p:nvSpPr>
        <p:spPr>
          <a:xfrm>
            <a:off x="632460" y="689610"/>
            <a:ext cx="309880" cy="460375"/>
          </a:xfrm>
          <a:prstGeom prst="rect">
            <a:avLst/>
          </a:prstGeom>
          <a:noFill/>
        </p:spPr>
        <p:txBody>
          <a:bodyPr wrap="none" rtlCol="0" anchor="t">
            <a:spAutoFit/>
          </a:bodyPr>
          <a:p>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02005" y="1284605"/>
            <a:ext cx="10360025" cy="4912995"/>
          </a:xfrm>
          <a:prstGeom prst="rect">
            <a:avLst/>
          </a:prstGeom>
          <a:noFill/>
        </p:spPr>
        <p:txBody>
          <a:bodyPr wrap="square" rtlCol="0">
            <a:noAutofit/>
          </a:bodyPr>
          <a:lstStyle/>
          <a:p>
            <a:pPr marL="342900" indent="-342900">
              <a:buFont typeface="Wingdings" panose="05000000000000000000" charset="0"/>
              <a:buChar char="Ø"/>
            </a:pPr>
            <a:r>
              <a:rPr lang="zh-CN" altLang="en-US" sz="2400" dirty="0">
                <a:latin typeface="楷体" panose="02010609060101010101" pitchFamily="49" charset="-122"/>
                <a:ea typeface="楷体" panose="02010609060101010101" pitchFamily="49" charset="-122"/>
                <a:sym typeface="+mn-ea"/>
              </a:rPr>
              <a:t>基本思想：</a:t>
            </a:r>
            <a:endParaRPr lang="zh-CN" altLang="en-US"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lang="zh-CN" altLang="en-US" sz="2200" dirty="0">
                <a:latin typeface="楷体" panose="02010609060101010101" pitchFamily="49" charset="-122"/>
                <a:ea typeface="楷体" panose="02010609060101010101" pitchFamily="49" charset="-122"/>
                <a:cs typeface="楷体" panose="02010609060101010101" pitchFamily="49" charset="-122"/>
              </a:rPr>
              <a:t>为了降低单棵树的缺陷及各次抽样间的相关性，随机森林采用有放回抽样，每次抽取 n 个样本，再无放回随机抽取 p 个属性的 k（一般取 k 大约为 √</a:t>
            </a:r>
            <a:r>
              <a:rPr lang="zh-CN" altLang="en-US" sz="2200" dirty="0">
                <a:latin typeface="楷体" panose="02010609060101010101" pitchFamily="49" charset="-122"/>
                <a:ea typeface="楷体" panose="02010609060101010101" pitchFamily="49" charset="-122"/>
                <a:cs typeface="楷体" panose="02010609060101010101" pitchFamily="49" charset="-122"/>
                <a:sym typeface="+mn-ea"/>
              </a:rPr>
              <a:t>p</a:t>
            </a:r>
            <a:r>
              <a:rPr lang="zh-CN" altLang="en-US" sz="2200" dirty="0">
                <a:latin typeface="楷体" panose="02010609060101010101" pitchFamily="49" charset="-122"/>
                <a:ea typeface="楷体" panose="02010609060101010101" pitchFamily="49" charset="-122"/>
                <a:cs typeface="楷体" panose="02010609060101010101" pitchFamily="49" charset="-122"/>
              </a:rPr>
              <a:t>）个，把 n 个样本中对应的 k 个属性当成新的特征，并结合因变量生成一棵回归树或者分类树，重复这一过程 M 次得到 M 棵树，随机森林是通过集成上述 M 棵回归树或分类树而成。</a:t>
            </a:r>
            <a:endParaRPr lang="zh-CN" altLang="en-US"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zh-CN" altLang="en-US" sz="2200" dirty="0">
                <a:latin typeface="楷体" panose="02010609060101010101" pitchFamily="49" charset="-122"/>
                <a:ea typeface="楷体" panose="02010609060101010101" pitchFamily="49" charset="-122"/>
                <a:cs typeface="楷体" panose="02010609060101010101" pitchFamily="49" charset="-122"/>
              </a:rPr>
              <a:t>通过集成 M 棵树可以有效避免单棵树的不稳定性，而每一棵树只用 k 个属性来代替 p 个变量来建模，不仅可以有效降低树之间的相关性，还能提高计算速度和节省计算机内存。</a:t>
            </a:r>
            <a:endParaRPr lang="zh-CN" altLang="en-US"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lang="zh-CN" altLang="en-US"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zh-CN" altLang="en-US" sz="2200" dirty="0">
                <a:latin typeface="楷体" panose="02010609060101010101" pitchFamily="49" charset="-122"/>
                <a:ea typeface="楷体" panose="02010609060101010101" pitchFamily="49" charset="-122"/>
                <a:cs typeface="楷体" panose="02010609060101010101" pitchFamily="49" charset="-122"/>
              </a:rPr>
              <a:t>其实, Bagging 和随机森林最大的不同就在于自变量子集的规模 m 。若取 m = </a:t>
            </a:r>
            <a:r>
              <a:rPr lang="en-US" altLang="zh-CN" sz="2200" dirty="0">
                <a:latin typeface="楷体" panose="02010609060101010101" pitchFamily="49" charset="-122"/>
                <a:ea typeface="楷体" panose="02010609060101010101" pitchFamily="49" charset="-122"/>
                <a:cs typeface="楷体" panose="02010609060101010101" pitchFamily="49" charset="-122"/>
              </a:rPr>
              <a:t>p</a:t>
            </a:r>
            <a:r>
              <a:rPr lang="zh-CN" altLang="en-US" sz="2200" dirty="0">
                <a:latin typeface="楷体" panose="02010609060101010101" pitchFamily="49" charset="-122"/>
                <a:ea typeface="楷体" panose="02010609060101010101" pitchFamily="49" charset="-122"/>
                <a:cs typeface="楷体" panose="02010609060101010101" pitchFamily="49" charset="-122"/>
              </a:rPr>
              <a:t>建立随机森林, 则等同于建立 Bagging 树。另外, 和 Bagging 一样, 随机森林也可以使用袋外（OOB）。</a:t>
            </a:r>
            <a:endParaRPr lang="en-US" altLang="zh-CN" sz="2200" dirty="0">
              <a:latin typeface="楷体" panose="02010609060101010101" pitchFamily="49" charset="-122"/>
              <a:ea typeface="楷体" panose="02010609060101010101" pitchFamily="49" charset="-122"/>
              <a:cs typeface="楷体" panose="02010609060101010101" pitchFamily="49" charset="-122"/>
            </a:endParaRPr>
          </a:p>
        </p:txBody>
      </p:sp>
      <p:sp>
        <p:nvSpPr>
          <p:cNvPr id="7" name="文本框 6"/>
          <p:cNvSpPr txBox="1"/>
          <p:nvPr/>
        </p:nvSpPr>
        <p:spPr>
          <a:xfrm>
            <a:off x="4064000" y="834390"/>
            <a:ext cx="4064000" cy="583565"/>
          </a:xfrm>
          <a:prstGeom prst="rect">
            <a:avLst/>
          </a:prstGeom>
          <a:noFill/>
        </p:spPr>
        <p:txBody>
          <a:bodyPr wrap="square" rtlCol="0">
            <a:spAutoFit/>
          </a:bodyPr>
          <a:p>
            <a:pPr algn="ctr">
              <a:buClrTx/>
              <a:buSzTx/>
            </a:pPr>
            <a:r>
              <a:rPr lang="zh-CN" altLang="en-US" sz="3200" b="1" dirty="0">
                <a:solidFill>
                  <a:schemeClr val="accent3"/>
                </a:solidFill>
                <a:latin typeface="楷体" panose="02010609060101010101" pitchFamily="49" charset="-122"/>
                <a:ea typeface="楷体" panose="02010609060101010101" pitchFamily="49" charset="-122"/>
              </a:rPr>
              <a:t>随机森林</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文本框 3"/>
              <p:cNvSpPr txBox="1"/>
              <p:nvPr/>
            </p:nvSpPr>
            <p:spPr>
              <a:xfrm>
                <a:off x="802005" y="1284605"/>
                <a:ext cx="10360025" cy="5007610"/>
              </a:xfrm>
              <a:prstGeom prst="rect">
                <a:avLst/>
              </a:prstGeom>
              <a:noFill/>
            </p:spPr>
            <p:txBody>
              <a:bodyPr wrap="square" rtlCol="0">
                <a:noAutofit/>
              </a:bodyPr>
              <a:lstStyle/>
              <a:p>
                <a:pPr marL="342900" indent="-342900">
                  <a:buFont typeface="Wingdings" panose="05000000000000000000" charset="0"/>
                  <a:buChar char="Ø"/>
                </a:pPr>
                <a:r>
                  <a:rPr lang="zh-CN" altLang="en-US" sz="2400" dirty="0">
                    <a:latin typeface="楷体" panose="02010609060101010101" pitchFamily="49" charset="-122"/>
                    <a:ea typeface="楷体" panose="02010609060101010101" pitchFamily="49" charset="-122"/>
                  </a:rPr>
                  <a:t>算法步骤：</a:t>
                </a:r>
                <a:endParaRPr lang="zh-CN" altLang="en-US"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lang="zh-CN" altLang="en-US" sz="2200" dirty="0">
                    <a:latin typeface="楷体" panose="02010609060101010101" pitchFamily="49" charset="-122"/>
                    <a:ea typeface="楷体" panose="02010609060101010101" pitchFamily="49" charset="-122"/>
                    <a:cs typeface="楷体" panose="02010609060101010101" pitchFamily="49" charset="-122"/>
                  </a:rPr>
                  <a:t>（</a:t>
                </a:r>
                <a:r>
                  <a:rPr lang="en-US" altLang="zh-CN" sz="2200" dirty="0">
                    <a:latin typeface="楷体" panose="02010609060101010101" pitchFamily="49" charset="-122"/>
                    <a:ea typeface="楷体" panose="02010609060101010101" pitchFamily="49" charset="-122"/>
                    <a:cs typeface="楷体" panose="02010609060101010101" pitchFamily="49" charset="-122"/>
                  </a:rPr>
                  <a:t>1</a:t>
                </a:r>
                <a:r>
                  <a:rPr lang="zh-CN" altLang="en-US" sz="2200" dirty="0">
                    <a:latin typeface="楷体" panose="02010609060101010101" pitchFamily="49" charset="-122"/>
                    <a:ea typeface="楷体" panose="02010609060101010101" pitchFamily="49" charset="-122"/>
                    <a:cs typeface="楷体" panose="02010609060101010101" pitchFamily="49" charset="-122"/>
                  </a:rPr>
                  <a:t>）从数据集</a:t>
                </a:r>
                <a:r>
                  <a:rPr lang="zh-CN" altLang="en-US" sz="2200">
                    <a:latin typeface="楷体" panose="02010609060101010101" pitchFamily="49" charset="-122"/>
                    <a:ea typeface="楷体" panose="02010609060101010101" pitchFamily="49" charset="-122"/>
                    <a:cs typeface="楷体" panose="02010609060101010101" pitchFamily="49" charset="-122"/>
                    <a:sym typeface="+mn-ea"/>
                  </a:rPr>
                  <a:t>(</a:t>
                </a:r>
                <a14:m>
                  <m:oMathPara xmlns:m="http://schemas.openxmlformats.org/officeDocument/2006/math">
                    <m:oMathParaPr>
                      <m:jc m:val="centerGroup"/>
                    </m:oMathParaPr>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MS Mincho" charset="0"/>
                              <a:cs typeface="Cambria Math" panose="02040503050406030204" pitchFamily="18" charset="0"/>
                            </a:rPr>
                            <m:t>1</m:t>
                          </m:r>
                        </m:sub>
                      </m:sSub>
                    </m:oMath>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𝑌</m:t>
                          </m:r>
                        </m:e>
                        <m:sub>
                          <m:r>
                            <a:rPr lang="en-US" altLang="zh-CN" sz="2200" i="1">
                              <a:latin typeface="Cambria Math" panose="02040503050406030204" pitchFamily="18" charset="0"/>
                              <a:ea typeface="MS Mincho" charset="0"/>
                              <a:cs typeface="Cambria Math" panose="02040503050406030204" pitchFamily="18" charset="0"/>
                            </a:rPr>
                            <m:t>1</m:t>
                          </m:r>
                        </m:sub>
                      </m:sSub>
                    </m:oMath>
                  </m:oMathPara>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a:t>
                </a:r>
                <a14:m>
                  <m:oMath xmlns:m="http://schemas.openxmlformats.org/officeDocument/2006/math">
                    <m:r>
                      <a:rPr lang="en-US" altLang="zh-CN" sz="2200">
                        <a:latin typeface="Cambria Math" panose="02040503050406030204" pitchFamily="18" charset="0"/>
                        <a:ea typeface="MS Mincho" charset="0"/>
                        <a:cs typeface="Cambria Math" panose="02040503050406030204" pitchFamily="18" charset="0"/>
                        <a:sym typeface="+mn-ea"/>
                      </a:rPr>
                      <m:t>,</m:t>
                    </m:r>
                    <m:r>
                      <a:rPr lang="zh-CN" altLang="en-US" sz="2200">
                        <a:latin typeface="Cambria Math" panose="02040503050406030204" pitchFamily="18" charset="0"/>
                        <a:ea typeface="MS Mincho" charset="0"/>
                        <a:cs typeface="Cambria Math" panose="02040503050406030204" pitchFamily="18" charset="0"/>
                        <a:sym typeface="+mn-ea"/>
                      </a:rPr>
                      <m:t>…</m:t>
                    </m:r>
                    <m:r>
                      <a:rPr lang="en-US" altLang="zh-CN" sz="2200">
                        <a:latin typeface="Cambria Math" panose="02040503050406030204" pitchFamily="18" charset="0"/>
                        <a:ea typeface="MS Mincho" charset="0"/>
                        <a:cs typeface="Cambria Math" panose="02040503050406030204" pitchFamily="18" charset="0"/>
                        <a:sym typeface="+mn-ea"/>
                      </a:rPr>
                      <m:t>,</m:t>
                    </m:r>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a:t>
                </a:r>
                <a14:m>
                  <m:oMathPara xmlns:m="http://schemas.openxmlformats.org/officeDocument/2006/math">
                    <m:oMathParaPr>
                      <m:jc m:val="centerGroup"/>
                    </m:oMathParaPr>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𝑛</m:t>
                          </m:r>
                        </m:sub>
                      </m:sSub>
                    </m:oMath>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𝑌</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𝑛</m:t>
                          </m:r>
                        </m:sub>
                      </m:sSub>
                    </m:oMath>
                  </m:oMathPara>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200" dirty="0">
                    <a:latin typeface="楷体" panose="02010609060101010101" pitchFamily="49" charset="-122"/>
                    <a:ea typeface="楷体" panose="02010609060101010101" pitchFamily="49" charset="-122"/>
                    <a:cs typeface="楷体" panose="02010609060101010101" pitchFamily="49" charset="-122"/>
                  </a:rPr>
                  <a:t>中进行 Bootstrap抽样（有放回抽样），抽取 n 个样本，得到样本集 Nm； </a:t>
                </a:r>
                <a:endParaRPr lang="zh-CN" altLang="en-US"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zh-CN" altLang="en-US" sz="2200" dirty="0">
                    <a:latin typeface="楷体" panose="02010609060101010101" pitchFamily="49" charset="-122"/>
                    <a:ea typeface="楷体" panose="02010609060101010101" pitchFamily="49" charset="-122"/>
                    <a:cs typeface="楷体" panose="02010609060101010101" pitchFamily="49" charset="-122"/>
                  </a:rPr>
                  <a:t>（2) 利用 Nm 建立一棵决策树, 对于树上的每个节点, 重复以下步骤, 直到节点的样本数达到指定的最小限定值 </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dirty="0">
                            <a:latin typeface="Cambria Math" panose="02040503050406030204" pitchFamily="18" charset="0"/>
                            <a:ea typeface="楷体" panose="02010609060101010101" pitchFamily="49" charset="-122"/>
                            <a:cs typeface="Cambria Math" panose="02040503050406030204" pitchFamily="18" charset="0"/>
                          </a:rPr>
                          <m:t>𝑛</m:t>
                        </m:r>
                      </m:e>
                      <m:sub>
                        <m:r>
                          <a:rPr lang="en-US" altLang="zh-CN" sz="2200" i="1" dirty="0">
                            <a:latin typeface="Cambria Math" panose="02040503050406030204" pitchFamily="18" charset="0"/>
                            <a:ea typeface="楷体" panose="02010609060101010101" pitchFamily="49" charset="-122"/>
                            <a:cs typeface="Cambria Math" panose="02040503050406030204" pitchFamily="18" charset="0"/>
                          </a:rPr>
                          <m:t>𝑚𝑖𝑛</m:t>
                        </m:r>
                      </m:sub>
                    </m:sSub>
                  </m:oMath>
                </a14:m>
                <a:r>
                  <a:rPr lang="zh-CN" altLang="en-US" sz="2200" dirty="0">
                    <a:latin typeface="楷体" panose="02010609060101010101" pitchFamily="49" charset="-122"/>
                    <a:ea typeface="楷体" panose="02010609060101010101" pitchFamily="49" charset="-122"/>
                    <a:cs typeface="楷体" panose="02010609060101010101" pitchFamily="49" charset="-122"/>
                  </a:rPr>
                  <a:t> : </a:t>
                </a:r>
                <a:endParaRPr lang="zh-CN" altLang="en-US"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zh-CN" altLang="en-US" sz="2200" dirty="0">
                    <a:latin typeface="楷体" panose="02010609060101010101" pitchFamily="49" charset="-122"/>
                    <a:ea typeface="楷体" panose="02010609060101010101" pitchFamily="49" charset="-122"/>
                    <a:cs typeface="楷体" panose="02010609060101010101" pitchFamily="49" charset="-122"/>
                  </a:rPr>
                  <a:t>a）从全部 p 个随机变量中随机取 k(k &lt; p) 个; </a:t>
                </a:r>
                <a:endParaRPr lang="zh-CN" altLang="en-US"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zh-CN" altLang="en-US" sz="2200" dirty="0">
                    <a:latin typeface="楷体" panose="02010609060101010101" pitchFamily="49" charset="-122"/>
                    <a:ea typeface="楷体" panose="02010609060101010101" pitchFamily="49" charset="-122"/>
                    <a:cs typeface="楷体" panose="02010609060101010101" pitchFamily="49" charset="-122"/>
                  </a:rPr>
                  <a:t>b）从这 k 个变量中选取最优分裂变量, 将此节点分裂成两个子节点。 </a:t>
                </a:r>
                <a:endParaRPr lang="zh-CN" altLang="en-US"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zh-CN" altLang="en-US" sz="2200" dirty="0">
                    <a:latin typeface="楷体" panose="02010609060101010101" pitchFamily="49" charset="-122"/>
                    <a:ea typeface="楷体" panose="02010609060101010101" pitchFamily="49" charset="-122"/>
                    <a:cs typeface="楷体" panose="02010609060101010101" pitchFamily="49" charset="-122"/>
                  </a:rPr>
                  <a:t>注：对于分类问题, 构造每棵树时默认使用 k = √p</a:t>
                </a:r>
                <a:r>
                  <a:rPr lang="en-US" altLang="zh-CN" sz="2200" dirty="0">
                    <a:latin typeface="楷体" panose="02010609060101010101" pitchFamily="49" charset="-122"/>
                    <a:ea typeface="楷体" panose="02010609060101010101" pitchFamily="49" charset="-122"/>
                    <a:cs typeface="楷体" panose="02010609060101010101" pitchFamily="49" charset="-122"/>
                  </a:rPr>
                  <a:t> </a:t>
                </a:r>
                <a:r>
                  <a:rPr lang="zh-CN" altLang="en-US" sz="2200" dirty="0">
                    <a:latin typeface="楷体" panose="02010609060101010101" pitchFamily="49" charset="-122"/>
                    <a:ea typeface="楷体" panose="02010609060101010101" pitchFamily="49" charset="-122"/>
                    <a:cs typeface="楷体" panose="02010609060101010101" pitchFamily="49" charset="-122"/>
                  </a:rPr>
                  <a:t>个随机变量, 节点最小样本数为 1 ; 对于回归问题, 构造每棵树时默认使用 k = p/3 个随机变量, 节点最小样本数为 5 。 </a:t>
                </a:r>
                <a:endParaRPr lang="zh-CN" altLang="en-US"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zh-CN" altLang="en-US" sz="2200" dirty="0">
                    <a:latin typeface="楷体" panose="02010609060101010101" pitchFamily="49" charset="-122"/>
                    <a:ea typeface="楷体" panose="02010609060101010101" pitchFamily="49" charset="-122"/>
                    <a:cs typeface="楷体" panose="02010609060101010101" pitchFamily="49" charset="-122"/>
                  </a:rPr>
                  <a:t>（3）重复以上过程 M 次，得到 M 棵树构成一个随机森林。 </a:t>
                </a:r>
                <a:endParaRPr lang="zh-CN" altLang="en-US"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zh-CN" altLang="en-US" sz="2200" dirty="0">
                    <a:latin typeface="楷体" panose="02010609060101010101" pitchFamily="49" charset="-122"/>
                    <a:ea typeface="楷体" panose="02010609060101010101" pitchFamily="49" charset="-122"/>
                    <a:cs typeface="楷体" panose="02010609060101010101" pitchFamily="49" charset="-122"/>
                  </a:rPr>
                  <a:t>（4）当对新样本进行预测时, 由每个决策树得到一个预测结果, 再进行“投票”得出最后的结果。a）对于回归问题, 最后的预测结果为所有决策树预测值的平均数；b）对于分类问题, 最终的预测结果为所有决策树预测结果中最多的那类。</a:t>
                </a:r>
                <a:endParaRPr lang="zh-CN" altLang="en-US" sz="2200" dirty="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4" name="文本框 3"/>
              <p:cNvSpPr txBox="1">
                <a:spLocks noRot="1" noChangeAspect="1" noMove="1" noResize="1" noEditPoints="1" noAdjustHandles="1" noChangeArrowheads="1" noChangeShapeType="1" noTextEdit="1"/>
              </p:cNvSpPr>
              <p:nvPr/>
            </p:nvSpPr>
            <p:spPr>
              <a:xfrm>
                <a:off x="802005" y="1284605"/>
                <a:ext cx="10360025" cy="5007610"/>
              </a:xfrm>
              <a:prstGeom prst="rect">
                <a:avLst/>
              </a:prstGeom>
              <a:blipFill rotWithShape="1">
                <a:blip r:embed="rId1"/>
                <a:stretch>
                  <a:fillRect/>
                </a:stretch>
              </a:blipFill>
            </p:spPr>
            <p:txBody>
              <a:bodyPr/>
              <a:lstStyle/>
              <a:p>
                <a:r>
                  <a:rPr lang="zh-CN" altLang="en-US">
                    <a:noFill/>
                  </a:rPr>
                  <a:t> </a:t>
                </a:r>
              </a:p>
            </p:txBody>
          </p:sp>
        </mc:Fallback>
      </mc:AlternateContent>
      <p:sp>
        <p:nvSpPr>
          <p:cNvPr id="7" name="文本框 6"/>
          <p:cNvSpPr txBox="1"/>
          <p:nvPr/>
        </p:nvSpPr>
        <p:spPr>
          <a:xfrm>
            <a:off x="4064000" y="834390"/>
            <a:ext cx="4064000" cy="583565"/>
          </a:xfrm>
          <a:prstGeom prst="rect">
            <a:avLst/>
          </a:prstGeom>
          <a:noFill/>
        </p:spPr>
        <p:txBody>
          <a:bodyPr wrap="square" rtlCol="0">
            <a:spAutoFit/>
          </a:bodyPr>
          <a:p>
            <a:pPr algn="ctr">
              <a:buClrTx/>
              <a:buSzTx/>
            </a:pPr>
            <a:r>
              <a:rPr lang="zh-CN" altLang="en-US" sz="3200" b="1" dirty="0">
                <a:solidFill>
                  <a:schemeClr val="accent3"/>
                </a:solidFill>
                <a:latin typeface="楷体" panose="02010609060101010101" pitchFamily="49" charset="-122"/>
                <a:ea typeface="楷体" panose="02010609060101010101" pitchFamily="49" charset="-122"/>
              </a:rPr>
              <a:t>随机森林</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4" grpId="1"/>
    </p:bld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UNIT_PLACING_PICTURE_USER_VIEWPORT" val="{&quot;height&quot;:4830,&quot;width&quot;:9800}"/>
</p:tagLst>
</file>

<file path=ppt/tags/tag4.xml><?xml version="1.0" encoding="utf-8"?>
<p:tagLst xmlns:p="http://schemas.openxmlformats.org/presentationml/2006/main">
  <p:tag name="KSO_WPP_MARK_KEY" val="37a1b9d4-e5da-442a-b720-1b919d44fda4"/>
  <p:tag name="COMMONDATA" val="eyJoZGlkIjoiMjA4ZTg5NzFiZTNiMWYyMjA0YzRmODE0OWFiOGMzZGIifQ=="/>
</p:tagLst>
</file>

<file path=ppt/theme/theme1.xml><?xml version="1.0" encoding="utf-8"?>
<a:theme xmlns:a="http://schemas.openxmlformats.org/drawingml/2006/main" name="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9800</Words>
  <Application>WPS 演示</Application>
  <PresentationFormat>宽屏</PresentationFormat>
  <Paragraphs>457</Paragraphs>
  <Slides>42</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42</vt:i4>
      </vt:variant>
    </vt:vector>
  </HeadingPairs>
  <TitlesOfParts>
    <vt:vector size="58" baseType="lpstr">
      <vt:lpstr>Arial</vt:lpstr>
      <vt:lpstr>宋体</vt:lpstr>
      <vt:lpstr>Wingdings</vt:lpstr>
      <vt:lpstr>Calibri</vt:lpstr>
      <vt:lpstr>Calibri Light</vt:lpstr>
      <vt:lpstr>楷体</vt:lpstr>
      <vt:lpstr>微软雅黑</vt:lpstr>
      <vt:lpstr>Times New Roman</vt:lpstr>
      <vt:lpstr>Roboto</vt:lpstr>
      <vt:lpstr>Cambria Math</vt:lpstr>
      <vt:lpstr>Arial Unicode MS</vt:lpstr>
      <vt:lpstr>Wingdings</vt:lpstr>
      <vt:lpstr>MS Mincho</vt:lpstr>
      <vt:lpstr>Segoe Print</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互联网+时代：变革与创新</dc:title>
  <dc:creator>方匡南</dc:creator>
  <cp:lastModifiedBy>我就是我</cp:lastModifiedBy>
  <cp:revision>379</cp:revision>
  <dcterms:created xsi:type="dcterms:W3CDTF">2015-07-17T02:38:00Z</dcterms:created>
  <dcterms:modified xsi:type="dcterms:W3CDTF">2023-02-09T11:14:08Z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5DCE1CE54B064443994BA5C9CE77E89D</vt:lpwstr>
  </property>
</Properties>
</file>